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74" r:id="rId5"/>
    <p:sldId id="282" r:id="rId6"/>
    <p:sldId id="283" r:id="rId7"/>
    <p:sldId id="284" r:id="rId8"/>
    <p:sldId id="258" r:id="rId9"/>
    <p:sldId id="259" r:id="rId10"/>
    <p:sldId id="275" r:id="rId11"/>
    <p:sldId id="276" r:id="rId12"/>
    <p:sldId id="261" r:id="rId13"/>
    <p:sldId id="273" r:id="rId14"/>
    <p:sldId id="262" r:id="rId15"/>
    <p:sldId id="270" r:id="rId16"/>
    <p:sldId id="267" r:id="rId17"/>
    <p:sldId id="268" r:id="rId18"/>
    <p:sldId id="278" r:id="rId19"/>
    <p:sldId id="269" r:id="rId20"/>
    <p:sldId id="277" r:id="rId21"/>
    <p:sldId id="271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C8C17-53DA-59CD-843B-61C85D79BA0D}" v="461" dt="2024-09-17T00:03:18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4"/>
    <p:restoredTop sz="96612"/>
  </p:normalViewPr>
  <p:slideViewPr>
    <p:cSldViewPr snapToGrid="0" snapToObjects="1">
      <p:cViewPr varScale="1">
        <p:scale>
          <a:sx n="103" d="100"/>
          <a:sy n="103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Whaley" userId="S::whaleyr@usc.edu::bddd2ac2-fdab-4040-a8ae-4a5b2ffd6f16" providerId="AD" clId="Web-{38EC8C17-53DA-59CD-843B-61C85D79BA0D}"/>
    <pc:docChg chg="addSld delSld modSld">
      <pc:chgData name="Rachel Whaley" userId="S::whaleyr@usc.edu::bddd2ac2-fdab-4040-a8ae-4a5b2ffd6f16" providerId="AD" clId="Web-{38EC8C17-53DA-59CD-843B-61C85D79BA0D}" dt="2024-09-17T00:03:18.449" v="441"/>
      <pc:docMkLst>
        <pc:docMk/>
      </pc:docMkLst>
      <pc:sldChg chg="modSp">
        <pc:chgData name="Rachel Whaley" userId="S::whaleyr@usc.edu::bddd2ac2-fdab-4040-a8ae-4a5b2ffd6f16" providerId="AD" clId="Web-{38EC8C17-53DA-59CD-843B-61C85D79BA0D}" dt="2024-09-16T03:52:27.794" v="45" actId="20577"/>
        <pc:sldMkLst>
          <pc:docMk/>
          <pc:sldMk cId="2774499424" sldId="256"/>
        </pc:sldMkLst>
        <pc:spChg chg="mod">
          <ac:chgData name="Rachel Whaley" userId="S::whaleyr@usc.edu::bddd2ac2-fdab-4040-a8ae-4a5b2ffd6f16" providerId="AD" clId="Web-{38EC8C17-53DA-59CD-843B-61C85D79BA0D}" dt="2024-09-16T03:52:27.794" v="45" actId="20577"/>
          <ac:spMkLst>
            <pc:docMk/>
            <pc:sldMk cId="2774499424" sldId="256"/>
            <ac:spMk id="2" creationId="{F6720166-DC70-3C40-A03A-CC672CDE5936}"/>
          </ac:spMkLst>
        </pc:spChg>
      </pc:sldChg>
      <pc:sldChg chg="modSp">
        <pc:chgData name="Rachel Whaley" userId="S::whaleyr@usc.edu::bddd2ac2-fdab-4040-a8ae-4a5b2ffd6f16" providerId="AD" clId="Web-{38EC8C17-53DA-59CD-843B-61C85D79BA0D}" dt="2024-09-16T03:52:40.420" v="56" actId="20577"/>
        <pc:sldMkLst>
          <pc:docMk/>
          <pc:sldMk cId="1525172747" sldId="257"/>
        </pc:sldMkLst>
        <pc:spChg chg="mod">
          <ac:chgData name="Rachel Whaley" userId="S::whaleyr@usc.edu::bddd2ac2-fdab-4040-a8ae-4a5b2ffd6f16" providerId="AD" clId="Web-{38EC8C17-53DA-59CD-843B-61C85D79BA0D}" dt="2024-09-16T03:52:40.420" v="56" actId="20577"/>
          <ac:spMkLst>
            <pc:docMk/>
            <pc:sldMk cId="1525172747" sldId="257"/>
            <ac:spMk id="3" creationId="{288270BA-EAA6-CB49-BDC5-CB0C52E2E38C}"/>
          </ac:spMkLst>
        </pc:spChg>
      </pc:sldChg>
      <pc:sldChg chg="addSp modSp">
        <pc:chgData name="Rachel Whaley" userId="S::whaleyr@usc.edu::bddd2ac2-fdab-4040-a8ae-4a5b2ffd6f16" providerId="AD" clId="Web-{38EC8C17-53DA-59CD-843B-61C85D79BA0D}" dt="2024-09-17T00:03:18.449" v="441"/>
        <pc:sldMkLst>
          <pc:docMk/>
          <pc:sldMk cId="2710136233" sldId="267"/>
        </pc:sldMkLst>
        <pc:spChg chg="mod">
          <ac:chgData name="Rachel Whaley" userId="S::whaleyr@usc.edu::bddd2ac2-fdab-4040-a8ae-4a5b2ffd6f16" providerId="AD" clId="Web-{38EC8C17-53DA-59CD-843B-61C85D79BA0D}" dt="2024-09-16T04:15:53.001" v="438" actId="20577"/>
          <ac:spMkLst>
            <pc:docMk/>
            <pc:sldMk cId="2710136233" sldId="267"/>
            <ac:spMk id="3" creationId="{6250256F-1073-8547-84C6-0D45E8D8CE55}"/>
          </ac:spMkLst>
        </pc:spChg>
        <pc:picChg chg="add mod">
          <ac:chgData name="Rachel Whaley" userId="S::whaleyr@usc.edu::bddd2ac2-fdab-4040-a8ae-4a5b2ffd6f16" providerId="AD" clId="Web-{38EC8C17-53DA-59CD-843B-61C85D79BA0D}" dt="2024-09-17T00:03:18.449" v="441"/>
          <ac:picMkLst>
            <pc:docMk/>
            <pc:sldMk cId="2710136233" sldId="267"/>
            <ac:picMk id="5" creationId="{AE024028-C747-FBF3-F62A-C1688AB3171F}"/>
          </ac:picMkLst>
        </pc:picChg>
      </pc:sldChg>
      <pc:sldChg chg="modSp">
        <pc:chgData name="Rachel Whaley" userId="S::whaleyr@usc.edu::bddd2ac2-fdab-4040-a8ae-4a5b2ffd6f16" providerId="AD" clId="Web-{38EC8C17-53DA-59CD-843B-61C85D79BA0D}" dt="2024-09-16T04:15:39.985" v="434" actId="20577"/>
        <pc:sldMkLst>
          <pc:docMk/>
          <pc:sldMk cId="2475241325" sldId="269"/>
        </pc:sldMkLst>
        <pc:spChg chg="mod">
          <ac:chgData name="Rachel Whaley" userId="S::whaleyr@usc.edu::bddd2ac2-fdab-4040-a8ae-4a5b2ffd6f16" providerId="AD" clId="Web-{38EC8C17-53DA-59CD-843B-61C85D79BA0D}" dt="2024-09-16T04:15:39.985" v="434" actId="20577"/>
          <ac:spMkLst>
            <pc:docMk/>
            <pc:sldMk cId="2475241325" sldId="269"/>
            <ac:spMk id="3" creationId="{6250256F-1073-8547-84C6-0D45E8D8CE55}"/>
          </ac:spMkLst>
        </pc:spChg>
      </pc:sldChg>
      <pc:sldChg chg="modSp">
        <pc:chgData name="Rachel Whaley" userId="S::whaleyr@usc.edu::bddd2ac2-fdab-4040-a8ae-4a5b2ffd6f16" providerId="AD" clId="Web-{38EC8C17-53DA-59CD-843B-61C85D79BA0D}" dt="2024-09-16T04:15:13.061" v="427" actId="20577"/>
        <pc:sldMkLst>
          <pc:docMk/>
          <pc:sldMk cId="3929748642" sldId="273"/>
        </pc:sldMkLst>
        <pc:spChg chg="mod">
          <ac:chgData name="Rachel Whaley" userId="S::whaleyr@usc.edu::bddd2ac2-fdab-4040-a8ae-4a5b2ffd6f16" providerId="AD" clId="Web-{38EC8C17-53DA-59CD-843B-61C85D79BA0D}" dt="2024-09-16T04:15:13.061" v="427" actId="20577"/>
          <ac:spMkLst>
            <pc:docMk/>
            <pc:sldMk cId="3929748642" sldId="273"/>
            <ac:spMk id="3" creationId="{6250256F-1073-8547-84C6-0D45E8D8CE55}"/>
          </ac:spMkLst>
        </pc:spChg>
      </pc:sldChg>
      <pc:sldChg chg="new del">
        <pc:chgData name="Rachel Whaley" userId="S::whaleyr@usc.edu::bddd2ac2-fdab-4040-a8ae-4a5b2ffd6f16" providerId="AD" clId="Web-{38EC8C17-53DA-59CD-843B-61C85D79BA0D}" dt="2024-09-16T03:43:36.475" v="2"/>
        <pc:sldMkLst>
          <pc:docMk/>
          <pc:sldMk cId="3686066171" sldId="281"/>
        </pc:sldMkLst>
      </pc:sldChg>
      <pc:sldChg chg="modSp add">
        <pc:chgData name="Rachel Whaley" userId="S::whaleyr@usc.edu::bddd2ac2-fdab-4040-a8ae-4a5b2ffd6f16" providerId="AD" clId="Web-{38EC8C17-53DA-59CD-843B-61C85D79BA0D}" dt="2024-09-16T03:50:02.956" v="43" actId="20577"/>
        <pc:sldMkLst>
          <pc:docMk/>
          <pc:sldMk cId="4038381887" sldId="282"/>
        </pc:sldMkLst>
        <pc:spChg chg="mod">
          <ac:chgData name="Rachel Whaley" userId="S::whaleyr@usc.edu::bddd2ac2-fdab-4040-a8ae-4a5b2ffd6f16" providerId="AD" clId="Web-{38EC8C17-53DA-59CD-843B-61C85D79BA0D}" dt="2024-09-16T03:50:02.956" v="43" actId="20577"/>
          <ac:spMkLst>
            <pc:docMk/>
            <pc:sldMk cId="4038381887" sldId="282"/>
            <ac:spMk id="2" creationId="{644607D0-C867-024E-A727-BDD9769A4E2B}"/>
          </ac:spMkLst>
        </pc:spChg>
      </pc:sldChg>
      <pc:sldChg chg="addSp delSp modSp add replId">
        <pc:chgData name="Rachel Whaley" userId="S::whaleyr@usc.edu::bddd2ac2-fdab-4040-a8ae-4a5b2ffd6f16" providerId="AD" clId="Web-{38EC8C17-53DA-59CD-843B-61C85D79BA0D}" dt="2024-09-16T03:53:45.237" v="69" actId="14100"/>
        <pc:sldMkLst>
          <pc:docMk/>
          <pc:sldMk cId="2693832824" sldId="283"/>
        </pc:sldMkLst>
        <pc:spChg chg="mod">
          <ac:chgData name="Rachel Whaley" userId="S::whaleyr@usc.edu::bddd2ac2-fdab-4040-a8ae-4a5b2ffd6f16" providerId="AD" clId="Web-{38EC8C17-53DA-59CD-843B-61C85D79BA0D}" dt="2024-09-16T03:46:51.691" v="23" actId="20577"/>
          <ac:spMkLst>
            <pc:docMk/>
            <pc:sldMk cId="2693832824" sldId="283"/>
            <ac:spMk id="2" creationId="{644607D0-C867-024E-A727-BDD9769A4E2B}"/>
          </ac:spMkLst>
        </pc:spChg>
        <pc:spChg chg="del">
          <ac:chgData name="Rachel Whaley" userId="S::whaleyr@usc.edu::bddd2ac2-fdab-4040-a8ae-4a5b2ffd6f16" providerId="AD" clId="Web-{38EC8C17-53DA-59CD-843B-61C85D79BA0D}" dt="2024-09-16T03:46:58.551" v="24"/>
          <ac:spMkLst>
            <pc:docMk/>
            <pc:sldMk cId="2693832824" sldId="283"/>
            <ac:spMk id="3" creationId="{BB3AA785-58FC-5647-8BFB-0BA095451915}"/>
          </ac:spMkLst>
        </pc:spChg>
        <pc:spChg chg="add del mod">
          <ac:chgData name="Rachel Whaley" userId="S::whaleyr@usc.edu::bddd2ac2-fdab-4040-a8ae-4a5b2ffd6f16" providerId="AD" clId="Web-{38EC8C17-53DA-59CD-843B-61C85D79BA0D}" dt="2024-09-16T03:47:09.973" v="25"/>
          <ac:spMkLst>
            <pc:docMk/>
            <pc:sldMk cId="2693832824" sldId="283"/>
            <ac:spMk id="5" creationId="{29F6F9F0-C3B0-0A7C-7F66-0A8C4C662DE3}"/>
          </ac:spMkLst>
        </pc:spChg>
        <pc:spChg chg="add del mod">
          <ac:chgData name="Rachel Whaley" userId="S::whaleyr@usc.edu::bddd2ac2-fdab-4040-a8ae-4a5b2ffd6f16" providerId="AD" clId="Web-{38EC8C17-53DA-59CD-843B-61C85D79BA0D}" dt="2024-09-16T03:48:04.540" v="36"/>
          <ac:spMkLst>
            <pc:docMk/>
            <pc:sldMk cId="2693832824" sldId="283"/>
            <ac:spMk id="9" creationId="{C8CB434C-90B8-8FE4-C95D-FD2D4F8F7D56}"/>
          </ac:spMkLst>
        </pc:spChg>
        <pc:spChg chg="add mod">
          <ac:chgData name="Rachel Whaley" userId="S::whaleyr@usc.edu::bddd2ac2-fdab-4040-a8ae-4a5b2ffd6f16" providerId="AD" clId="Web-{38EC8C17-53DA-59CD-843B-61C85D79BA0D}" dt="2024-09-16T03:53:45.237" v="69" actId="14100"/>
          <ac:spMkLst>
            <pc:docMk/>
            <pc:sldMk cId="2693832824" sldId="283"/>
            <ac:spMk id="11" creationId="{3E8524B0-76B5-2B37-9B50-F740D550A7EC}"/>
          </ac:spMkLst>
        </pc:spChg>
        <pc:picChg chg="add del mod ord">
          <ac:chgData name="Rachel Whaley" userId="S::whaleyr@usc.edu::bddd2ac2-fdab-4040-a8ae-4a5b2ffd6f16" providerId="AD" clId="Web-{38EC8C17-53DA-59CD-843B-61C85D79BA0D}" dt="2024-09-16T03:48:01.102" v="35"/>
          <ac:picMkLst>
            <pc:docMk/>
            <pc:sldMk cId="2693832824" sldId="283"/>
            <ac:picMk id="6" creationId="{F26597C5-7E0E-DBA0-3A4A-76EE79668AA4}"/>
          </ac:picMkLst>
        </pc:picChg>
        <pc:picChg chg="add mod">
          <ac:chgData name="Rachel Whaley" userId="S::whaleyr@usc.edu::bddd2ac2-fdab-4040-a8ae-4a5b2ffd6f16" providerId="AD" clId="Web-{38EC8C17-53DA-59CD-843B-61C85D79BA0D}" dt="2024-09-16T03:48:26.416" v="40" actId="1076"/>
          <ac:picMkLst>
            <pc:docMk/>
            <pc:sldMk cId="2693832824" sldId="283"/>
            <ac:picMk id="7" creationId="{9418F5FE-0A4F-D1A5-FEE7-461C7133112E}"/>
          </ac:picMkLst>
        </pc:picChg>
        <pc:picChg chg="add mod ord">
          <ac:chgData name="Rachel Whaley" userId="S::whaleyr@usc.edu::bddd2ac2-fdab-4040-a8ae-4a5b2ffd6f16" providerId="AD" clId="Web-{38EC8C17-53DA-59CD-843B-61C85D79BA0D}" dt="2024-09-16T03:48:19.556" v="38" actId="14100"/>
          <ac:picMkLst>
            <pc:docMk/>
            <pc:sldMk cId="2693832824" sldId="283"/>
            <ac:picMk id="10" creationId="{74E15903-C396-D764-A8E0-07AB47A4F38A}"/>
          </ac:picMkLst>
        </pc:picChg>
      </pc:sldChg>
      <pc:sldChg chg="addSp delSp modSp add replId">
        <pc:chgData name="Rachel Whaley" userId="S::whaleyr@usc.edu::bddd2ac2-fdab-4040-a8ae-4a5b2ffd6f16" providerId="AD" clId="Web-{38EC8C17-53DA-59CD-843B-61C85D79BA0D}" dt="2024-09-16T04:12:47.379" v="422" actId="20577"/>
        <pc:sldMkLst>
          <pc:docMk/>
          <pc:sldMk cId="773312905" sldId="284"/>
        </pc:sldMkLst>
        <pc:spChg chg="mod">
          <ac:chgData name="Rachel Whaley" userId="S::whaleyr@usc.edu::bddd2ac2-fdab-4040-a8ae-4a5b2ffd6f16" providerId="AD" clId="Web-{38EC8C17-53DA-59CD-843B-61C85D79BA0D}" dt="2024-09-16T04:07:07.448" v="298" actId="20577"/>
          <ac:spMkLst>
            <pc:docMk/>
            <pc:sldMk cId="773312905" sldId="284"/>
            <ac:spMk id="2" creationId="{644607D0-C867-024E-A727-BDD9769A4E2B}"/>
          </ac:spMkLst>
        </pc:spChg>
        <pc:spChg chg="add mod">
          <ac:chgData name="Rachel Whaley" userId="S::whaleyr@usc.edu::bddd2ac2-fdab-4040-a8ae-4a5b2ffd6f16" providerId="AD" clId="Web-{38EC8C17-53DA-59CD-843B-61C85D79BA0D}" dt="2024-09-16T04:12:47.379" v="422" actId="20577"/>
          <ac:spMkLst>
            <pc:docMk/>
            <pc:sldMk cId="773312905" sldId="284"/>
            <ac:spMk id="4" creationId="{0C555DD3-B169-FBE5-3DAE-2B8ABB7573C9}"/>
          </ac:spMkLst>
        </pc:spChg>
        <pc:spChg chg="del">
          <ac:chgData name="Rachel Whaley" userId="S::whaleyr@usc.edu::bddd2ac2-fdab-4040-a8ae-4a5b2ffd6f16" providerId="AD" clId="Web-{38EC8C17-53DA-59CD-843B-61C85D79BA0D}" dt="2024-09-16T03:54:06.129" v="73"/>
          <ac:spMkLst>
            <pc:docMk/>
            <pc:sldMk cId="773312905" sldId="284"/>
            <ac:spMk id="11" creationId="{3E8524B0-76B5-2B37-9B50-F740D550A7EC}"/>
          </ac:spMkLst>
        </pc:spChg>
        <pc:picChg chg="add mod">
          <ac:chgData name="Rachel Whaley" userId="S::whaleyr@usc.edu::bddd2ac2-fdab-4040-a8ae-4a5b2ffd6f16" providerId="AD" clId="Web-{38EC8C17-53DA-59CD-843B-61C85D79BA0D}" dt="2024-09-16T04:12:28.503" v="398" actId="1076"/>
          <ac:picMkLst>
            <pc:docMk/>
            <pc:sldMk cId="773312905" sldId="284"/>
            <ac:picMk id="5" creationId="{D25D2C73-2A39-9FB3-A9A2-709BCAF2D6FC}"/>
          </ac:picMkLst>
        </pc:picChg>
        <pc:picChg chg="del">
          <ac:chgData name="Rachel Whaley" userId="S::whaleyr@usc.edu::bddd2ac2-fdab-4040-a8ae-4a5b2ffd6f16" providerId="AD" clId="Web-{38EC8C17-53DA-59CD-843B-61C85D79BA0D}" dt="2024-09-16T03:54:04.848" v="72"/>
          <ac:picMkLst>
            <pc:docMk/>
            <pc:sldMk cId="773312905" sldId="284"/>
            <ac:picMk id="7" creationId="{9418F5FE-0A4F-D1A5-FEE7-461C7133112E}"/>
          </ac:picMkLst>
        </pc:picChg>
        <pc:picChg chg="del">
          <ac:chgData name="Rachel Whaley" userId="S::whaleyr@usc.edu::bddd2ac2-fdab-4040-a8ae-4a5b2ffd6f16" providerId="AD" clId="Web-{38EC8C17-53DA-59CD-843B-61C85D79BA0D}" dt="2024-09-16T03:54:02.551" v="71"/>
          <ac:picMkLst>
            <pc:docMk/>
            <pc:sldMk cId="773312905" sldId="284"/>
            <ac:picMk id="10" creationId="{74E15903-C396-D764-A8E0-07AB47A4F3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0C45-D49D-ED4B-91B9-311A424FE70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flix.com/loveisblind" TargetMode="External"/><Relationship Id="rId2" Type="http://schemas.openxmlformats.org/officeDocument/2006/relationships/hyperlink" Target="http://www.netflix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0166-DC70-3C40-A03A-CC672CDE5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Excel</a:t>
            </a:r>
            <a:br>
              <a:rPr lang="en-US" dirty="0"/>
            </a:br>
            <a:r>
              <a:rPr lang="en-US" dirty="0"/>
              <a:t>Week 2: Advanced Formulas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D072B-97E8-564D-90A1-27DF3713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USC Annenberg Digital Lounge</a:t>
            </a:r>
          </a:p>
        </p:txBody>
      </p:sp>
    </p:spTree>
    <p:extLst>
      <p:ext uri="{BB962C8B-B14F-4D97-AF65-F5344CB8AC3E}">
        <p14:creationId xmlns:p14="http://schemas.microsoft.com/office/powerpoint/2010/main" val="277449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98CA-5A84-E04A-AFD7-B6A01F4AB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prices column next to the orders</a:t>
            </a:r>
          </a:p>
          <a:p>
            <a:pPr lvl="1"/>
            <a:r>
              <a:rPr lang="en-US" dirty="0"/>
              <a:t>Remember Absolute Cell Reference! 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7B7C1E-A97E-6947-8911-7DD4F820D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39687" y="1355725"/>
            <a:ext cx="2487913" cy="118777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28B7D-EAC6-964F-81FC-3427C9030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913" y="1027906"/>
            <a:ext cx="2999390" cy="2773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C4DA2E-39CF-E745-9A34-A4433A948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70" y="4792135"/>
            <a:ext cx="7971860" cy="9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98CA-5A84-E04A-AFD7-B6A01F4AB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78517" cy="4351338"/>
          </a:xfrm>
        </p:spPr>
        <p:txBody>
          <a:bodyPr>
            <a:normAutofit/>
          </a:bodyPr>
          <a:lstStyle/>
          <a:p>
            <a:r>
              <a:rPr lang="en-US" dirty="0"/>
              <a:t>Why is one item showing “#N/A”?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7B7C1E-A97E-6947-8911-7DD4F820D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0170" y="4298621"/>
            <a:ext cx="3215072" cy="1534938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C14718-9557-7044-9F25-8712D913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099" y="1027905"/>
            <a:ext cx="4305143" cy="2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7428" cy="4351338"/>
          </a:xfrm>
        </p:spPr>
        <p:txBody>
          <a:bodyPr>
            <a:normAutofit/>
          </a:bodyPr>
          <a:lstStyle/>
          <a:p>
            <a:r>
              <a:rPr lang="en-US" dirty="0"/>
              <a:t>VLOOKUP will return the first value it finds in the list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 cases with multiple values, a good idea to sort the lookup range!</a:t>
            </a:r>
          </a:p>
          <a:p>
            <a:r>
              <a:rPr lang="en-US" dirty="0">
                <a:sym typeface="Wingdings" pitchFamily="2" charset="2"/>
              </a:rPr>
              <a:t>Recommended method:</a:t>
            </a:r>
          </a:p>
          <a:p>
            <a:pPr lvl="1"/>
            <a:r>
              <a:rPr lang="en-US" dirty="0">
                <a:sym typeface="Wingdings" pitchFamily="2" charset="2"/>
              </a:rPr>
              <a:t>Sort &amp; Filter</a:t>
            </a:r>
          </a:p>
          <a:p>
            <a:pPr lvl="1"/>
            <a:r>
              <a:rPr lang="en-US" dirty="0">
                <a:sym typeface="Wingdings" pitchFamily="2" charset="2"/>
              </a:rPr>
              <a:t>Custom Sort… </a:t>
            </a:r>
          </a:p>
          <a:p>
            <a:r>
              <a:rPr lang="en-US" dirty="0">
                <a:sym typeface="Wingdings" pitchFamily="2" charset="2"/>
              </a:rPr>
              <a:t>Add a second level of sorting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BFBCA-6BD2-544D-8D51-F77F2B60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0" y="3891017"/>
            <a:ext cx="5592598" cy="1235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AEA46-EE1F-E84D-B3CA-3F81A5EB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07" y="1376854"/>
            <a:ext cx="2301558" cy="22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/>
              <a:t>Download this dataset: </a:t>
            </a:r>
            <a:r>
              <a:rPr lang="en-US" sz="3500" b="1" dirty="0">
                <a:solidFill>
                  <a:srgbClr val="00B0F0"/>
                </a:solidFill>
                <a:ea typeface="+mn-lt"/>
                <a:cs typeface="+mn-lt"/>
              </a:rPr>
              <a:t>bit.ly/usc-fall24-excel2</a:t>
            </a:r>
            <a:endParaRPr lang="en-US" sz="3500" b="1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Add a column to the shows sheet called “Upload Date”: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VLOOKUP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 sure to get the earliest date, in the case of multiple uploads</a:t>
            </a:r>
          </a:p>
          <a:p>
            <a:pPr lvl="2"/>
            <a:r>
              <a:rPr lang="en-US" dirty="0"/>
              <a:t>Hint: sort the data you are looking up to!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4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0ED4-C7C0-5749-AEA2-BD605E2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VLOOKUP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DD57-9C01-BD4C-911C-3296A008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72145" cy="4351338"/>
          </a:xfrm>
        </p:spPr>
        <p:txBody>
          <a:bodyPr/>
          <a:lstStyle/>
          <a:p>
            <a:r>
              <a:rPr lang="en-US" dirty="0"/>
              <a:t>For VLOOKUP, most common reason to nest formulas is handling errors</a:t>
            </a:r>
          </a:p>
          <a:p>
            <a:r>
              <a:rPr lang="en-US" dirty="0"/>
              <a:t>Super useful formula for this: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92D050"/>
                </a:solidFill>
              </a:rPr>
              <a:t>=IFERROR(</a:t>
            </a:r>
            <a:r>
              <a:rPr lang="en-US" sz="4400" b="1" dirty="0">
                <a:solidFill>
                  <a:srgbClr val="00B0F0"/>
                </a:solidFill>
              </a:rPr>
              <a:t>A2</a:t>
            </a:r>
            <a:r>
              <a:rPr lang="en-US" sz="4400" b="1" dirty="0">
                <a:solidFill>
                  <a:srgbClr val="92D050"/>
                </a:solidFill>
              </a:rPr>
              <a:t>,”Not found in list”)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nesting formulas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Best way to figure things out is to write each formula in its own column at first</a:t>
            </a:r>
          </a:p>
          <a:p>
            <a:r>
              <a:rPr lang="en-US" dirty="0"/>
              <a:t>Once you’ve checked that each column (intermediate step) looks right, you can combine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=SUBSTITUTE(“my full name”, “ “, “”)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=LEN(“</a:t>
            </a:r>
            <a:r>
              <a:rPr lang="en-US" sz="4000" b="1" dirty="0" err="1">
                <a:solidFill>
                  <a:srgbClr val="00B0F0"/>
                </a:solidFill>
              </a:rPr>
              <a:t>myfullname</a:t>
            </a:r>
            <a:r>
              <a:rPr lang="en-US" sz="4000" b="1" dirty="0">
                <a:solidFill>
                  <a:srgbClr val="00B0F0"/>
                </a:solidFill>
              </a:rPr>
              <a:t>”)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=LEN(</a:t>
            </a:r>
            <a:r>
              <a:rPr lang="en-US" sz="4000" b="1" dirty="0">
                <a:solidFill>
                  <a:srgbClr val="92D050"/>
                </a:solidFill>
              </a:rPr>
              <a:t>SUBSTITUTE(“my full name”, “ “, “”)</a:t>
            </a:r>
            <a:r>
              <a:rPr lang="en-US" sz="4000" b="1" dirty="0">
                <a:solidFill>
                  <a:srgbClr val="00B0F0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Same dataset: </a:t>
            </a:r>
            <a:r>
              <a:rPr lang="en-US" b="1" dirty="0">
                <a:solidFill>
                  <a:srgbClr val="00B0F0"/>
                </a:solidFill>
                <a:ea typeface="+mn-lt"/>
                <a:cs typeface="+mn-lt"/>
              </a:rPr>
              <a:t>bit.ly/usc-fall24-excel2</a:t>
            </a:r>
            <a:endParaRPr lang="en-US" b="1">
              <a:solidFill>
                <a:srgbClr val="00B0F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Add a nested formula to your VLOOKUP column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Replace not found errors with ”Not uploaded yet”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 two columns to the Campaign Participation table using VLOOKUP and IFERROR: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Show title, from the shows sheet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Personal endorsement, from the campaigns sheet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Add another nested formula: If this is true, replace the value with “Personal endorsement is required”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close-up of a text">
            <a:extLst>
              <a:ext uri="{FF2B5EF4-FFF2-40B4-BE49-F238E27FC236}">
                <a16:creationId xmlns:a16="http://schemas.microsoft.com/office/drawing/2014/main" id="{AE024028-C747-FBF3-F62A-C1688AB3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41" y="5848049"/>
            <a:ext cx="7971860" cy="9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vs. XLOOKUP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Excel newer than 2019, there is XLOOKUP… the next generation of VLOOKUP</a:t>
            </a:r>
          </a:p>
          <a:p>
            <a:pPr lvl="1"/>
            <a:r>
              <a:rPr lang="en-US" dirty="0"/>
              <a:t>Instead of only handling values to the right of your lookup value, XLOOKUP has more flexibility, AND can bring in multiple columns at once, AND can handle errors!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=IFERROR(VLOOKUP(M13,$I$12:$J$15,2,FALSE),”Missing”)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=XLOOKUP(E3, $A$2:$A$5, $B$2:$B$5, “missing”)</a:t>
            </a:r>
          </a:p>
        </p:txBody>
      </p:sp>
    </p:spTree>
    <p:extLst>
      <p:ext uri="{BB962C8B-B14F-4D97-AF65-F5344CB8AC3E}">
        <p14:creationId xmlns:p14="http://schemas.microsoft.com/office/powerpoint/2010/main" val="410742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XLOOKUP?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98CA-5A84-E04A-AFD7-B6A01F4AB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arguments:</a:t>
            </a:r>
          </a:p>
          <a:p>
            <a:pPr lvl="1"/>
            <a:r>
              <a:rPr lang="en-US" dirty="0"/>
              <a:t>Lookup Value</a:t>
            </a:r>
          </a:p>
          <a:p>
            <a:pPr lvl="1"/>
            <a:r>
              <a:rPr lang="en-US" dirty="0"/>
              <a:t>Lookup Array</a:t>
            </a:r>
          </a:p>
          <a:p>
            <a:pPr lvl="1"/>
            <a:r>
              <a:rPr lang="en-US" dirty="0"/>
              <a:t>Return Array</a:t>
            </a:r>
          </a:p>
          <a:p>
            <a:pPr lvl="1"/>
            <a:r>
              <a:rPr lang="en-US" dirty="0"/>
              <a:t>Optional: If Not Found</a:t>
            </a:r>
          </a:p>
          <a:p>
            <a:pPr lvl="1"/>
            <a:r>
              <a:rPr lang="en-US" dirty="0"/>
              <a:t>Optional: Match Mode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0D52DE-93AE-EB4D-A4CD-B983EB77F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1298652"/>
            <a:ext cx="4951518" cy="4878311"/>
          </a:xfrm>
        </p:spPr>
      </p:pic>
    </p:spTree>
    <p:extLst>
      <p:ext uri="{BB962C8B-B14F-4D97-AF65-F5344CB8AC3E}">
        <p14:creationId xmlns:p14="http://schemas.microsoft.com/office/powerpoint/2010/main" val="365329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/>
              <a:t>Same data source: </a:t>
            </a:r>
            <a:r>
              <a:rPr lang="en-US" sz="3500" b="1" dirty="0">
                <a:solidFill>
                  <a:srgbClr val="00B0F0"/>
                </a:solidFill>
                <a:ea typeface="+mn-lt"/>
                <a:cs typeface="+mn-lt"/>
              </a:rPr>
              <a:t>bit.ly/usc-fall24-excel2</a:t>
            </a:r>
            <a:endParaRPr lang="en-US" sz="3500" b="1" dirty="0">
              <a:solidFill>
                <a:srgbClr val="00B0F0"/>
              </a:solidFill>
            </a:endParaRPr>
          </a:p>
          <a:p>
            <a:r>
              <a:rPr lang="en-US" sz="3500" dirty="0"/>
              <a:t>Add another column to your Show Participation table, called Show Title XLOOKUP, where you re-write your VLOOKUP from the previous exercise to get the show title using XLOOKUP instead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ABB3-A0D1-F74B-A226-98226E00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3EE7-0307-4048-A2E0-6C14FBE5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how to use VLOOKUP, XLOOKUP</a:t>
            </a:r>
          </a:p>
          <a:p>
            <a:r>
              <a:rPr lang="en-US" dirty="0"/>
              <a:t>Write a nested formula based on a scenario</a:t>
            </a:r>
          </a:p>
          <a:p>
            <a:r>
              <a:rPr lang="en-US" dirty="0"/>
              <a:t>Use formulas for cumulative functions</a:t>
            </a:r>
          </a:p>
        </p:txBody>
      </p:sp>
    </p:spTree>
    <p:extLst>
      <p:ext uri="{BB962C8B-B14F-4D97-AF65-F5344CB8AC3E}">
        <p14:creationId xmlns:p14="http://schemas.microsoft.com/office/powerpoint/2010/main" val="64163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row, apply a formula to all of the rows preceding that row</a:t>
            </a:r>
          </a:p>
          <a:p>
            <a:pPr lvl="1"/>
            <a:r>
              <a:rPr lang="en-US" dirty="0"/>
              <a:t>Key is absolute cell references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=SUM(F</a:t>
            </a:r>
            <a:r>
              <a:rPr lang="en-US" sz="4000" b="1" dirty="0">
                <a:solidFill>
                  <a:schemeClr val="accent2"/>
                </a:solidFill>
              </a:rPr>
              <a:t>$</a:t>
            </a:r>
            <a:r>
              <a:rPr lang="en-US" sz="4000" b="1" dirty="0">
                <a:solidFill>
                  <a:srgbClr val="92D050"/>
                </a:solidFill>
              </a:rPr>
              <a:t>2:F15)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B9B1C-2D92-CE4F-B809-8B23D87B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58" y="3898729"/>
            <a:ext cx="6166066" cy="17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the Campaign Participation sheet, add a column with each show’s monthly downloads number, using VLOOKUP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use a row-based formula to calculate the monthly revenue for each row in </a:t>
            </a:r>
            <a:r>
              <a:rPr lang="en-US" dirty="0" err="1"/>
              <a:t>campaign_participation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Hint: Revenue = CPM*(downloads/1000)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add a Cumulative Revenue column to the Campaign Participation sheet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6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Lookup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lookup array should ideally be a unique identifier, like a case-sensitive ID, or an email address, to avoid incorrect matches</a:t>
            </a:r>
          </a:p>
          <a:p>
            <a:pPr lvl="1"/>
            <a:r>
              <a:rPr lang="en-US" dirty="0"/>
              <a:t>If you’re not sure if an ID is unique, use conditional formatting -&gt; Highlight Duplicates in that column to check</a:t>
            </a:r>
          </a:p>
          <a:p>
            <a:endParaRPr lang="en-US" dirty="0"/>
          </a:p>
          <a:p>
            <a:r>
              <a:rPr lang="en-US" dirty="0"/>
              <a:t>Make sure your data is sorted based on your use case, if you are going to be returning the first of multiple values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2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Formula Example: Loan Payments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AD557-7C53-3347-9085-6E1D937E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20" y="2077652"/>
            <a:ext cx="7551180" cy="33161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EA1E56-ACC2-374D-8D24-F0C5D44A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4420" cy="4351338"/>
          </a:xfrm>
        </p:spPr>
        <p:txBody>
          <a:bodyPr>
            <a:normAutofit/>
          </a:bodyPr>
          <a:lstStyle/>
          <a:p>
            <a:r>
              <a:rPr lang="en-US" dirty="0"/>
              <a:t>PMT formula</a:t>
            </a:r>
          </a:p>
          <a:p>
            <a:r>
              <a:rPr lang="en-US" dirty="0"/>
              <a:t>Absolute cell references</a:t>
            </a:r>
          </a:p>
          <a:p>
            <a:r>
              <a:rPr lang="en-US" dirty="0"/>
              <a:t>Cumulative formulas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Charts and Tables</a:t>
            </a:r>
          </a:p>
          <a:p>
            <a:r>
              <a:rPr lang="en-US" dirty="0"/>
              <a:t>Dashboards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DD2C-1C4A-CE45-AF5E-CE546007FD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 Excel learning tools:</a:t>
            </a:r>
          </a:p>
          <a:p>
            <a:pPr fontAlgn="base"/>
            <a:r>
              <a:rPr lang="en-US" dirty="0"/>
              <a:t>Miss Excel (IG/</a:t>
            </a:r>
            <a:r>
              <a:rPr lang="en-US" dirty="0" err="1"/>
              <a:t>TikTok</a:t>
            </a:r>
            <a:r>
              <a:rPr lang="en-US" dirty="0"/>
              <a:t>)</a:t>
            </a:r>
          </a:p>
          <a:p>
            <a:pPr fontAlgn="base"/>
            <a:r>
              <a:rPr lang="en-US" dirty="0" err="1"/>
              <a:t>PolicyViz</a:t>
            </a:r>
            <a:r>
              <a:rPr lang="en-US" dirty="0"/>
              <a:t> (email/website)</a:t>
            </a:r>
          </a:p>
          <a:p>
            <a:pPr fontAlgn="base"/>
            <a:r>
              <a:rPr lang="en-US" dirty="0" err="1"/>
              <a:t>Exceljet</a:t>
            </a:r>
            <a:r>
              <a:rPr lang="en-US" dirty="0"/>
              <a:t> (reference site)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Quick review of formula basics</a:t>
            </a:r>
          </a:p>
          <a:p>
            <a:r>
              <a:rPr lang="en-US" dirty="0"/>
              <a:t>Using AI for Excel help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VLOOKUP</a:t>
            </a:r>
          </a:p>
          <a:p>
            <a:r>
              <a:rPr lang="en-US" dirty="0"/>
              <a:t>XLOOKUP</a:t>
            </a:r>
          </a:p>
          <a:p>
            <a:r>
              <a:rPr lang="en-US" dirty="0"/>
              <a:t>Nesting formulas</a:t>
            </a:r>
          </a:p>
          <a:p>
            <a:r>
              <a:rPr lang="en-US" dirty="0"/>
              <a:t>Cumulative formulas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basics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ym typeface="Wingdings" pitchFamily="2" charset="2"/>
              </a:rPr>
              <a:t> Function to see the list of options </a:t>
            </a:r>
          </a:p>
          <a:p>
            <a:r>
              <a:rPr lang="en-US" dirty="0">
                <a:sym typeface="Wingdings" pitchFamily="2" charset="2"/>
              </a:rPr>
              <a:t>Syntax:</a:t>
            </a:r>
          </a:p>
          <a:p>
            <a:pPr lvl="1"/>
            <a:r>
              <a:rPr lang="en-US" dirty="0">
                <a:sym typeface="Wingdings" pitchFamily="2" charset="2"/>
              </a:rPr>
              <a:t>How many arguments</a:t>
            </a:r>
          </a:p>
          <a:p>
            <a:pPr lvl="1"/>
            <a:r>
              <a:rPr lang="en-US" dirty="0">
                <a:sym typeface="Wingdings" pitchFamily="2" charset="2"/>
              </a:rPr>
              <a:t>Meaning of each argument</a:t>
            </a:r>
          </a:p>
          <a:p>
            <a:r>
              <a:rPr lang="en-US" dirty="0">
                <a:sym typeface="Wingdings" pitchFamily="2" charset="2"/>
              </a:rPr>
              <a:t>Insert Function button</a:t>
            </a:r>
          </a:p>
          <a:p>
            <a:pPr lvl="1"/>
            <a:r>
              <a:rPr lang="en-US" dirty="0">
                <a:sym typeface="Wingdings" pitchFamily="2" charset="2"/>
              </a:rPr>
              <a:t>Or type </a:t>
            </a:r>
            <a:r>
              <a:rPr lang="en-US" b="1" dirty="0">
                <a:sym typeface="Wingdings" pitchFamily="2" charset="2"/>
              </a:rPr>
              <a:t>=function(argument) </a:t>
            </a:r>
            <a:r>
              <a:rPr lang="en-US" dirty="0">
                <a:sym typeface="Wingdings" pitchFamily="2" charset="2"/>
              </a:rPr>
              <a:t>in formula bar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  <a:sym typeface="Wingdings" pitchFamily="2" charset="2"/>
              </a:rPr>
              <a:t>=LEN(“your full name”)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16453-B113-C444-A66D-EEB9E706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88" y="978061"/>
            <a:ext cx="2924012" cy="51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URL for each show, using formulas, written all in a single column, formatted as</a:t>
            </a:r>
          </a:p>
          <a:p>
            <a:pPr lvl="1"/>
            <a:r>
              <a:rPr lang="en-US" dirty="0">
                <a:hlinkClick r:id="rId2"/>
              </a:rPr>
              <a:t>www.netflix.com</a:t>
            </a:r>
            <a:endParaRPr lang="en-US" dirty="0"/>
          </a:p>
          <a:p>
            <a:pPr lvl="1"/>
            <a:r>
              <a:rPr lang="en-US" dirty="0"/>
              <a:t>Slash, the name of the show in all lower case, with no spaces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www.netflix.com/loveisblind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Hint: start with each part in a separate column first!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 from AI</a:t>
            </a:r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418F5FE-0A4F-D1A5-FEE7-461C7133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1732"/>
            <a:ext cx="6096000" cy="2856703"/>
          </a:xfrm>
          <a:prstGeom prst="rect">
            <a:avLst/>
          </a:prstGeom>
        </p:spPr>
      </p:pic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74E15903-C396-D764-A8E0-07AB47A4F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826" y="1483819"/>
            <a:ext cx="5426361" cy="499321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524B0-76B5-2B37-9B50-F740D550A7EC}"/>
              </a:ext>
            </a:extLst>
          </p:cNvPr>
          <p:cNvSpPr txBox="1"/>
          <p:nvPr/>
        </p:nvSpPr>
        <p:spPr>
          <a:xfrm>
            <a:off x="6265332" y="5333999"/>
            <a:ext cx="57784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70AD47"/>
                </a:solidFill>
                <a:ea typeface="+mn-lt"/>
                <a:cs typeface="+mn-lt"/>
              </a:rPr>
              <a:t>=CONCATENATE("www.netflix.com/", LOWER(SUBSTITUTE(A1, " ", "")))</a:t>
            </a:r>
          </a:p>
        </p:txBody>
      </p:sp>
    </p:spTree>
    <p:extLst>
      <p:ext uri="{BB962C8B-B14F-4D97-AF65-F5344CB8AC3E}">
        <p14:creationId xmlns:p14="http://schemas.microsoft.com/office/powerpoint/2010/main" val="269383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600" dirty="0">
                <a:latin typeface="Calibri"/>
                <a:ea typeface="Calibri"/>
                <a:cs typeface="Calibri"/>
              </a:rPr>
              <a:t>Rachel's Rules for using AI effectively</a:t>
            </a:r>
            <a:endParaRPr lang="en-US" sz="3600">
              <a:ea typeface="Calibri Ligh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55DD3-B169-FBE5-3DAE-2B8ABB75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458"/>
            <a:ext cx="99017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Always make sure you </a:t>
            </a:r>
            <a:r>
              <a:rPr lang="en-US" b="1" dirty="0">
                <a:solidFill>
                  <a:srgbClr val="00B0F0"/>
                </a:solidFill>
                <a:ea typeface="Calibri" panose="020F0502020204030204"/>
                <a:cs typeface="Calibri" panose="020F0502020204030204"/>
              </a:rPr>
              <a:t>understand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>
                <a:ea typeface="Calibri" panose="020F0502020204030204"/>
                <a:cs typeface="Calibri" panose="020F0502020204030204"/>
              </a:rPr>
              <a:t>the formula it wrote</a:t>
            </a:r>
            <a:endParaRPr lang="en-US"/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Can you explain it in your own words?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Always try the formula yourself and </a:t>
            </a:r>
            <a:r>
              <a:rPr lang="en-US" b="1" dirty="0">
                <a:solidFill>
                  <a:srgbClr val="00B0F0"/>
                </a:solidFill>
                <a:ea typeface="Calibri" panose="020F0502020204030204"/>
                <a:cs typeface="Calibri" panose="020F0502020204030204"/>
              </a:rPr>
              <a:t>gut-check</a:t>
            </a:r>
            <a:r>
              <a:rPr lang="en-US" dirty="0">
                <a:ea typeface="Calibri" panose="020F0502020204030204"/>
                <a:cs typeface="Calibri" panose="020F0502020204030204"/>
              </a:rPr>
              <a:t> the results </a:t>
            </a:r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Does the output look right on a few examples? 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Always </a:t>
            </a:r>
            <a:r>
              <a:rPr lang="en-US" b="1" dirty="0">
                <a:solidFill>
                  <a:srgbClr val="00B0F0"/>
                </a:solidFill>
                <a:ea typeface="Calibri" panose="020F0502020204030204"/>
                <a:cs typeface="Calibri" panose="020F0502020204030204"/>
              </a:rPr>
              <a:t>assume it's wrong</a:t>
            </a:r>
            <a:r>
              <a:rPr lang="en-US" dirty="0">
                <a:ea typeface="Calibri" panose="020F0502020204030204"/>
                <a:cs typeface="Calibri" panose="020F0502020204030204"/>
              </a:rPr>
              <a:t> and look at it critically</a:t>
            </a:r>
          </a:p>
          <a:p>
            <a:pPr marL="971550" lvl="1" indent="-514350">
              <a:buFont typeface="Courier New" panose="020B060402020202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What are the logic steps you'd follow if you did this by hand? How do those compare to the formula? 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Think of it as your </a:t>
            </a:r>
            <a:r>
              <a:rPr lang="en-US" b="1" dirty="0">
                <a:solidFill>
                  <a:srgbClr val="00B0F0"/>
                </a:solidFill>
                <a:ea typeface="Calibri" panose="020F0502020204030204"/>
                <a:cs typeface="Calibri" panose="020F0502020204030204"/>
              </a:rPr>
              <a:t>first draft</a:t>
            </a:r>
            <a:r>
              <a:rPr lang="en-US" dirty="0">
                <a:ea typeface="Calibri" panose="020F0502020204030204"/>
                <a:cs typeface="Calibri" panose="020F0502020204030204"/>
              </a:rPr>
              <a:t>. Don't be afraid to revise it!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D25D2C73-2A39-9FB3-A9A2-709BCAF2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5635097"/>
            <a:ext cx="4796366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1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6FC7-1D30-1C42-BBE3-EC99ADD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758E-2924-6147-ABC0-C92FDA31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6752" cy="4351338"/>
          </a:xfrm>
        </p:spPr>
        <p:txBody>
          <a:bodyPr/>
          <a:lstStyle/>
          <a:p>
            <a:r>
              <a:rPr lang="en-US" dirty="0"/>
              <a:t>You do marketing for a large network of 500 podcasts</a:t>
            </a:r>
          </a:p>
          <a:p>
            <a:r>
              <a:rPr lang="en-US" dirty="0"/>
              <a:t>You have a list of audio file uploads, and you want to know if every show you manage has uploaded their episode(s) for this week</a:t>
            </a:r>
          </a:p>
          <a:p>
            <a:r>
              <a:rPr lang="en-US" dirty="0"/>
              <a:t>You also need a list of all those episodes with the show title and audio file</a:t>
            </a:r>
          </a:p>
        </p:txBody>
      </p:sp>
    </p:spTree>
    <p:extLst>
      <p:ext uri="{BB962C8B-B14F-4D97-AF65-F5344CB8AC3E}">
        <p14:creationId xmlns:p14="http://schemas.microsoft.com/office/powerpoint/2010/main" val="110118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VLOOKUP?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98CA-5A84-E04A-AFD7-B6A01F4AB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value to search for, search for that value in another range</a:t>
            </a:r>
          </a:p>
          <a:p>
            <a:r>
              <a:rPr lang="en-US" dirty="0"/>
              <a:t>Return any value to the right of the searched value </a:t>
            </a:r>
          </a:p>
          <a:p>
            <a:r>
              <a:rPr lang="en-US" dirty="0"/>
              <a:t>Function arguments:</a:t>
            </a:r>
          </a:p>
          <a:p>
            <a:pPr lvl="1"/>
            <a:r>
              <a:rPr lang="en-US" dirty="0"/>
              <a:t>Lookup Value</a:t>
            </a:r>
          </a:p>
          <a:p>
            <a:pPr lvl="1"/>
            <a:r>
              <a:rPr lang="en-US" dirty="0"/>
              <a:t>Table Array</a:t>
            </a:r>
          </a:p>
          <a:p>
            <a:pPr lvl="1"/>
            <a:r>
              <a:rPr lang="en-US" dirty="0"/>
              <a:t>Column Index Number</a:t>
            </a:r>
          </a:p>
          <a:p>
            <a:pPr lvl="1"/>
            <a:r>
              <a:rPr lang="en-US" dirty="0"/>
              <a:t>Range Lookup – should almost always be “false”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695CE0-B7E6-C94E-85F1-5B665B710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4526" y="1825625"/>
            <a:ext cx="3576947" cy="4351338"/>
          </a:xfrm>
        </p:spPr>
      </p:pic>
    </p:spTree>
    <p:extLst>
      <p:ext uri="{BB962C8B-B14F-4D97-AF65-F5344CB8AC3E}">
        <p14:creationId xmlns:p14="http://schemas.microsoft.com/office/powerpoint/2010/main" val="248447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</TotalTime>
  <Words>853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 to Excel Week 2: Advanced Formulas</vt:lpstr>
      <vt:lpstr>After today’s session</vt:lpstr>
      <vt:lpstr>Today’s topics</vt:lpstr>
      <vt:lpstr>Formula basics review</vt:lpstr>
      <vt:lpstr>Exercise from last time</vt:lpstr>
      <vt:lpstr>Get help from AI</vt:lpstr>
      <vt:lpstr>Rachel's Rules for using AI effectively</vt:lpstr>
      <vt:lpstr>The problem to solve</vt:lpstr>
      <vt:lpstr>What is VLOOKUP?</vt:lpstr>
      <vt:lpstr>VLOOKUP example</vt:lpstr>
      <vt:lpstr>VLOOKUP example</vt:lpstr>
      <vt:lpstr>Ordering values</vt:lpstr>
      <vt:lpstr>Activity Part 1</vt:lpstr>
      <vt:lpstr>Handling VLOOKUP errors</vt:lpstr>
      <vt:lpstr>Review of nesting formulas </vt:lpstr>
      <vt:lpstr>Activity Part 2</vt:lpstr>
      <vt:lpstr>VLOOKUP vs. XLOOKUP</vt:lpstr>
      <vt:lpstr>What is XLOOKUP?</vt:lpstr>
      <vt:lpstr>Activity Part 3</vt:lpstr>
      <vt:lpstr>Cumulative Formulas</vt:lpstr>
      <vt:lpstr>Activity part 4</vt:lpstr>
      <vt:lpstr>Best Practices for Lookup Formulas</vt:lpstr>
      <vt:lpstr>Specialized Formula Example: Loan Payments</vt:lpstr>
      <vt:lpstr>Upcoming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Week 2</dc:title>
  <dc:creator>Rachel Whaley</dc:creator>
  <cp:lastModifiedBy>Rachel Whaley</cp:lastModifiedBy>
  <cp:revision>156</cp:revision>
  <dcterms:created xsi:type="dcterms:W3CDTF">2024-02-03T16:00:52Z</dcterms:created>
  <dcterms:modified xsi:type="dcterms:W3CDTF">2024-09-17T00:03:20Z</dcterms:modified>
</cp:coreProperties>
</file>