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75" r:id="rId3"/>
    <p:sldId id="276" r:id="rId4"/>
    <p:sldId id="266" r:id="rId5"/>
    <p:sldId id="257" r:id="rId6"/>
    <p:sldId id="277" r:id="rId7"/>
    <p:sldId id="259" r:id="rId8"/>
    <p:sldId id="258" r:id="rId9"/>
    <p:sldId id="273" r:id="rId10"/>
    <p:sldId id="261" r:id="rId11"/>
    <p:sldId id="262" r:id="rId12"/>
    <p:sldId id="263" r:id="rId13"/>
    <p:sldId id="264" r:id="rId14"/>
    <p:sldId id="265" r:id="rId15"/>
    <p:sldId id="267" r:id="rId16"/>
    <p:sldId id="268" r:id="rId17"/>
    <p:sldId id="269" r:id="rId18"/>
    <p:sldId id="270" r:id="rId19"/>
    <p:sldId id="271" r:id="rId20"/>
    <p:sldId id="272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5A38DB-4730-FA92-A5AF-FFCF3BD4FA9B}" v="164" dt="2024-09-09T15:26:44.5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447"/>
    <p:restoredTop sz="96612"/>
  </p:normalViewPr>
  <p:slideViewPr>
    <p:cSldViewPr snapToGrid="0" snapToObjects="1">
      <p:cViewPr>
        <p:scale>
          <a:sx n="120" d="100"/>
          <a:sy n="120" d="100"/>
        </p:scale>
        <p:origin x="288" y="6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chel Whaley" userId="S::whaleyr@usc.edu::bddd2ac2-fdab-4040-a8ae-4a5b2ffd6f16" providerId="AD" clId="Web-{075A38DB-4730-FA92-A5AF-FFCF3BD4FA9B}"/>
    <pc:docChg chg="addSld delSld modSld sldOrd">
      <pc:chgData name="Rachel Whaley" userId="S::whaleyr@usc.edu::bddd2ac2-fdab-4040-a8ae-4a5b2ffd6f16" providerId="AD" clId="Web-{075A38DB-4730-FA92-A5AF-FFCF3BD4FA9B}" dt="2024-09-09T15:26:44.504" v="159"/>
      <pc:docMkLst>
        <pc:docMk/>
      </pc:docMkLst>
      <pc:sldChg chg="modSp">
        <pc:chgData name="Rachel Whaley" userId="S::whaleyr@usc.edu::bddd2ac2-fdab-4040-a8ae-4a5b2ffd6f16" providerId="AD" clId="Web-{075A38DB-4730-FA92-A5AF-FFCF3BD4FA9B}" dt="2024-09-09T14:53:14.321" v="1" actId="20577"/>
        <pc:sldMkLst>
          <pc:docMk/>
          <pc:sldMk cId="2774499424" sldId="256"/>
        </pc:sldMkLst>
        <pc:spChg chg="mod">
          <ac:chgData name="Rachel Whaley" userId="S::whaleyr@usc.edu::bddd2ac2-fdab-4040-a8ae-4a5b2ffd6f16" providerId="AD" clId="Web-{075A38DB-4730-FA92-A5AF-FFCF3BD4FA9B}" dt="2024-09-09T14:53:14.321" v="1" actId="20577"/>
          <ac:spMkLst>
            <pc:docMk/>
            <pc:sldMk cId="2774499424" sldId="256"/>
            <ac:spMk id="2" creationId="{F6720166-DC70-3C40-A03A-CC672CDE5936}"/>
          </ac:spMkLst>
        </pc:spChg>
      </pc:sldChg>
      <pc:sldChg chg="modSp">
        <pc:chgData name="Rachel Whaley" userId="S::whaleyr@usc.edu::bddd2ac2-fdab-4040-a8ae-4a5b2ffd6f16" providerId="AD" clId="Web-{075A38DB-4730-FA92-A5AF-FFCF3BD4FA9B}" dt="2024-09-09T15:20:26.695" v="126" actId="20577"/>
        <pc:sldMkLst>
          <pc:docMk/>
          <pc:sldMk cId="1525172747" sldId="257"/>
        </pc:sldMkLst>
        <pc:spChg chg="mod">
          <ac:chgData name="Rachel Whaley" userId="S::whaleyr@usc.edu::bddd2ac2-fdab-4040-a8ae-4a5b2ffd6f16" providerId="AD" clId="Web-{075A38DB-4730-FA92-A5AF-FFCF3BD4FA9B}" dt="2024-09-09T15:20:26.695" v="126" actId="20577"/>
          <ac:spMkLst>
            <pc:docMk/>
            <pc:sldMk cId="1525172747" sldId="257"/>
            <ac:spMk id="3" creationId="{288270BA-EAA6-CB49-BDC5-CB0C52E2E38C}"/>
          </ac:spMkLst>
        </pc:spChg>
      </pc:sldChg>
      <pc:sldChg chg="addSp delSp modSp ord">
        <pc:chgData name="Rachel Whaley" userId="S::whaleyr@usc.edu::bddd2ac2-fdab-4040-a8ae-4a5b2ffd6f16" providerId="AD" clId="Web-{075A38DB-4730-FA92-A5AF-FFCF3BD4FA9B}" dt="2024-09-09T15:26:44.504" v="159"/>
        <pc:sldMkLst>
          <pc:docMk/>
          <pc:sldMk cId="1101181085" sldId="258"/>
        </pc:sldMkLst>
        <pc:spChg chg="mod">
          <ac:chgData name="Rachel Whaley" userId="S::whaleyr@usc.edu::bddd2ac2-fdab-4040-a8ae-4a5b2ffd6f16" providerId="AD" clId="Web-{075A38DB-4730-FA92-A5AF-FFCF3BD4FA9B}" dt="2024-09-09T15:17:57.136" v="94" actId="20577"/>
          <ac:spMkLst>
            <pc:docMk/>
            <pc:sldMk cId="1101181085" sldId="258"/>
            <ac:spMk id="3" creationId="{62D9758E-2924-6147-ABC0-C92FDA3117D0}"/>
          </ac:spMkLst>
        </pc:spChg>
        <pc:picChg chg="add mod">
          <ac:chgData name="Rachel Whaley" userId="S::whaleyr@usc.edu::bddd2ac2-fdab-4040-a8ae-4a5b2ffd6f16" providerId="AD" clId="Web-{075A38DB-4730-FA92-A5AF-FFCF3BD4FA9B}" dt="2024-09-09T15:16:44.209" v="52" actId="14100"/>
          <ac:picMkLst>
            <pc:docMk/>
            <pc:sldMk cId="1101181085" sldId="258"/>
            <ac:picMk id="4" creationId="{A7BD48D7-C4E3-8946-4366-819238D3D3CB}"/>
          </ac:picMkLst>
        </pc:picChg>
        <pc:picChg chg="del">
          <ac:chgData name="Rachel Whaley" userId="S::whaleyr@usc.edu::bddd2ac2-fdab-4040-a8ae-4a5b2ffd6f16" providerId="AD" clId="Web-{075A38DB-4730-FA92-A5AF-FFCF3BD4FA9B}" dt="2024-09-09T15:16:41.396" v="50"/>
          <ac:picMkLst>
            <pc:docMk/>
            <pc:sldMk cId="1101181085" sldId="258"/>
            <ac:picMk id="5" creationId="{9C3FA48E-7A34-864D-8BD7-9C0181647BA8}"/>
          </ac:picMkLst>
        </pc:picChg>
      </pc:sldChg>
      <pc:sldChg chg="modSp">
        <pc:chgData name="Rachel Whaley" userId="S::whaleyr@usc.edu::bddd2ac2-fdab-4040-a8ae-4a5b2ffd6f16" providerId="AD" clId="Web-{075A38DB-4730-FA92-A5AF-FFCF3BD4FA9B}" dt="2024-09-09T15:26:24.565" v="158" actId="20577"/>
        <pc:sldMkLst>
          <pc:docMk/>
          <pc:sldMk cId="2423903221" sldId="261"/>
        </pc:sldMkLst>
        <pc:spChg chg="mod">
          <ac:chgData name="Rachel Whaley" userId="S::whaleyr@usc.edu::bddd2ac2-fdab-4040-a8ae-4a5b2ffd6f16" providerId="AD" clId="Web-{075A38DB-4730-FA92-A5AF-FFCF3BD4FA9B}" dt="2024-09-09T15:26:24.565" v="158" actId="20577"/>
          <ac:spMkLst>
            <pc:docMk/>
            <pc:sldMk cId="2423903221" sldId="261"/>
            <ac:spMk id="3" creationId="{B4C78E61-4C14-5242-95A2-56592586B8EE}"/>
          </ac:spMkLst>
        </pc:spChg>
      </pc:sldChg>
      <pc:sldChg chg="new del ord">
        <pc:chgData name="Rachel Whaley" userId="S::whaleyr@usc.edu::bddd2ac2-fdab-4040-a8ae-4a5b2ffd6f16" providerId="AD" clId="Web-{075A38DB-4730-FA92-A5AF-FFCF3BD4FA9B}" dt="2024-09-09T14:53:37.010" v="5"/>
        <pc:sldMkLst>
          <pc:docMk/>
          <pc:sldMk cId="1623360110" sldId="274"/>
        </pc:sldMkLst>
      </pc:sldChg>
      <pc:sldChg chg="delSp modSp new">
        <pc:chgData name="Rachel Whaley" userId="S::whaleyr@usc.edu::bddd2ac2-fdab-4040-a8ae-4a5b2ffd6f16" providerId="AD" clId="Web-{075A38DB-4730-FA92-A5AF-FFCF3BD4FA9B}" dt="2024-09-09T14:53:46.699" v="8"/>
        <pc:sldMkLst>
          <pc:docMk/>
          <pc:sldMk cId="759022034" sldId="275"/>
        </pc:sldMkLst>
        <pc:spChg chg="mod">
          <ac:chgData name="Rachel Whaley" userId="S::whaleyr@usc.edu::bddd2ac2-fdab-4040-a8ae-4a5b2ffd6f16" providerId="AD" clId="Web-{075A38DB-4730-FA92-A5AF-FFCF3BD4FA9B}" dt="2024-09-09T14:53:46.667" v="7" actId="20577"/>
          <ac:spMkLst>
            <pc:docMk/>
            <pc:sldMk cId="759022034" sldId="275"/>
            <ac:spMk id="2" creationId="{1B8C8DA3-D919-66AC-49EA-B6022AF4C5A0}"/>
          </ac:spMkLst>
        </pc:spChg>
        <pc:spChg chg="del">
          <ac:chgData name="Rachel Whaley" userId="S::whaleyr@usc.edu::bddd2ac2-fdab-4040-a8ae-4a5b2ffd6f16" providerId="AD" clId="Web-{075A38DB-4730-FA92-A5AF-FFCF3BD4FA9B}" dt="2024-09-09T14:53:46.699" v="8"/>
          <ac:spMkLst>
            <pc:docMk/>
            <pc:sldMk cId="759022034" sldId="275"/>
            <ac:spMk id="3" creationId="{D3169B15-B3E0-4F85-6A2C-4F23032DFB6F}"/>
          </ac:spMkLst>
        </pc:spChg>
      </pc:sldChg>
      <pc:sldChg chg="delSp modSp new">
        <pc:chgData name="Rachel Whaley" userId="S::whaleyr@usc.edu::bddd2ac2-fdab-4040-a8ae-4a5b2ffd6f16" providerId="AD" clId="Web-{075A38DB-4730-FA92-A5AF-FFCF3BD4FA9B}" dt="2024-09-09T15:12:49.566" v="48"/>
        <pc:sldMkLst>
          <pc:docMk/>
          <pc:sldMk cId="3733002374" sldId="276"/>
        </pc:sldMkLst>
        <pc:spChg chg="mod">
          <ac:chgData name="Rachel Whaley" userId="S::whaleyr@usc.edu::bddd2ac2-fdab-4040-a8ae-4a5b2ffd6f16" providerId="AD" clId="Web-{075A38DB-4730-FA92-A5AF-FFCF3BD4FA9B}" dt="2024-09-09T14:54:21.123" v="24" actId="20577"/>
          <ac:spMkLst>
            <pc:docMk/>
            <pc:sldMk cId="3733002374" sldId="276"/>
            <ac:spMk id="2" creationId="{D7036874-5DED-9425-3DB1-9EA333E132C4}"/>
          </ac:spMkLst>
        </pc:spChg>
        <pc:spChg chg="del">
          <ac:chgData name="Rachel Whaley" userId="S::whaleyr@usc.edu::bddd2ac2-fdab-4040-a8ae-4a5b2ffd6f16" providerId="AD" clId="Web-{075A38DB-4730-FA92-A5AF-FFCF3BD4FA9B}" dt="2024-09-09T15:12:49.566" v="48"/>
          <ac:spMkLst>
            <pc:docMk/>
            <pc:sldMk cId="3733002374" sldId="276"/>
            <ac:spMk id="3" creationId="{61637F6A-ED94-1CE5-58A8-4A2419B50D1D}"/>
          </ac:spMkLst>
        </pc:spChg>
      </pc:sldChg>
      <pc:sldChg chg="modSp new">
        <pc:chgData name="Rachel Whaley" userId="S::whaleyr@usc.edu::bddd2ac2-fdab-4040-a8ae-4a5b2ffd6f16" providerId="AD" clId="Web-{075A38DB-4730-FA92-A5AF-FFCF3BD4FA9B}" dt="2024-09-09T15:07:28.589" v="47" actId="20577"/>
        <pc:sldMkLst>
          <pc:docMk/>
          <pc:sldMk cId="211616420" sldId="277"/>
        </pc:sldMkLst>
        <pc:spChg chg="mod">
          <ac:chgData name="Rachel Whaley" userId="S::whaleyr@usc.edu::bddd2ac2-fdab-4040-a8ae-4a5b2ffd6f16" providerId="AD" clId="Web-{075A38DB-4730-FA92-A5AF-FFCF3BD4FA9B}" dt="2024-09-09T15:06:50.945" v="30" actId="20577"/>
          <ac:spMkLst>
            <pc:docMk/>
            <pc:sldMk cId="211616420" sldId="277"/>
            <ac:spMk id="2" creationId="{CC7A03E3-541E-5A6D-636A-C755C43AB88E}"/>
          </ac:spMkLst>
        </pc:spChg>
        <pc:spChg chg="mod">
          <ac:chgData name="Rachel Whaley" userId="S::whaleyr@usc.edu::bddd2ac2-fdab-4040-a8ae-4a5b2ffd6f16" providerId="AD" clId="Web-{075A38DB-4730-FA92-A5AF-FFCF3BD4FA9B}" dt="2024-09-09T15:07:28.589" v="47" actId="20577"/>
          <ac:spMkLst>
            <pc:docMk/>
            <pc:sldMk cId="211616420" sldId="277"/>
            <ac:spMk id="3" creationId="{30C1C951-DEE1-24D1-6CBE-37CB84ECE7B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40C45-D49D-ED4B-91B9-311A424FE70F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9F481-0308-EE4A-8774-E357821D05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598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40C45-D49D-ED4B-91B9-311A424FE70F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9F481-0308-EE4A-8774-E357821D05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487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40C45-D49D-ED4B-91B9-311A424FE70F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9F481-0308-EE4A-8774-E357821D05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543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40C45-D49D-ED4B-91B9-311A424FE70F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9F481-0308-EE4A-8774-E357821D05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837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40C45-D49D-ED4B-91B9-311A424FE70F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9F481-0308-EE4A-8774-E357821D05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269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40C45-D49D-ED4B-91B9-311A424FE70F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9F481-0308-EE4A-8774-E357821D05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833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40C45-D49D-ED4B-91B9-311A424FE70F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9F481-0308-EE4A-8774-E357821D05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936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40C45-D49D-ED4B-91B9-311A424FE70F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9F481-0308-EE4A-8774-E357821D05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287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40C45-D49D-ED4B-91B9-311A424FE70F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9F481-0308-EE4A-8774-E357821D05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431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40C45-D49D-ED4B-91B9-311A424FE70F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9F481-0308-EE4A-8774-E357821D05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345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40C45-D49D-ED4B-91B9-311A424FE70F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9F481-0308-EE4A-8774-E357821D05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730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540C45-D49D-ED4B-91B9-311A424FE70F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F9F481-0308-EE4A-8774-E357821D05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0356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etflix.com/tudum/top10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etflix.com/tudum/top10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etflix.com/loveisblind" TargetMode="External"/><Relationship Id="rId2" Type="http://schemas.openxmlformats.org/officeDocument/2006/relationships/hyperlink" Target="http://www.netflix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etflix.com/tudum/top10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etflix.com/tudum/top10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20166-DC70-3C40-A03A-CC672CDE593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Intro to Excel</a:t>
            </a:r>
            <a:br>
              <a:rPr lang="en-US" dirty="0"/>
            </a:br>
            <a:r>
              <a:rPr lang="en-US" dirty="0"/>
              <a:t>Week 1: Formulas + Formatting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7D072B-97E8-564D-90A1-27DF371362C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USC Annenberg Digital Lounge</a:t>
            </a:r>
          </a:p>
        </p:txBody>
      </p:sp>
    </p:spTree>
    <p:extLst>
      <p:ext uri="{BB962C8B-B14F-4D97-AF65-F5344CB8AC3E}">
        <p14:creationId xmlns:p14="http://schemas.microsoft.com/office/powerpoint/2010/main" val="27744994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9D2918-05A6-294B-BE7A-07E869B0A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Formulas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C78E61-4C14-5242-95A2-56592586B8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 dirty="0"/>
              <a:t>To</a:t>
            </a:r>
            <a:r>
              <a:rPr lang="en-US" dirty="0">
                <a:sym typeface="Wingdings" pitchFamily="2" charset="2"/>
              </a:rPr>
              <a:t> see the list of options </a:t>
            </a:r>
          </a:p>
          <a:p>
            <a:pPr lvl="1"/>
            <a:r>
              <a:rPr lang="en-US" dirty="0">
                <a:ea typeface="Calibri"/>
                <a:cs typeface="Calibri"/>
              </a:rPr>
              <a:t>365: Formulas &gt; Insert Function</a:t>
            </a:r>
          </a:p>
          <a:p>
            <a:pPr lvl="1"/>
            <a:r>
              <a:rPr lang="en-US" dirty="0">
                <a:ea typeface="Calibri"/>
                <a:cs typeface="Calibri"/>
              </a:rPr>
              <a:t>Mac: </a:t>
            </a:r>
            <a:r>
              <a:rPr lang="en-US" dirty="0">
                <a:ea typeface="+mn-lt"/>
                <a:cs typeface="+mn-lt"/>
              </a:rPr>
              <a:t>Insert &gt; Function</a:t>
            </a:r>
            <a:endParaRPr lang="en-US" dirty="0"/>
          </a:p>
          <a:p>
            <a:r>
              <a:rPr lang="en-US" dirty="0">
                <a:sym typeface="Wingdings" pitchFamily="2" charset="2"/>
              </a:rPr>
              <a:t>Syntax:</a:t>
            </a:r>
          </a:p>
          <a:p>
            <a:pPr lvl="1"/>
            <a:r>
              <a:rPr lang="en-US" dirty="0">
                <a:sym typeface="Wingdings" pitchFamily="2" charset="2"/>
              </a:rPr>
              <a:t>How many arguments</a:t>
            </a:r>
          </a:p>
          <a:p>
            <a:pPr lvl="1"/>
            <a:r>
              <a:rPr lang="en-US" dirty="0">
                <a:sym typeface="Wingdings" pitchFamily="2" charset="2"/>
              </a:rPr>
              <a:t>Meaning of each argument</a:t>
            </a:r>
          </a:p>
          <a:p>
            <a:r>
              <a:rPr lang="en-US" dirty="0">
                <a:sym typeface="Wingdings" pitchFamily="2" charset="2"/>
              </a:rPr>
              <a:t>Insert Function button</a:t>
            </a:r>
          </a:p>
          <a:p>
            <a:pPr lvl="1"/>
            <a:r>
              <a:rPr lang="en-US" dirty="0">
                <a:sym typeface="Wingdings" pitchFamily="2" charset="2"/>
              </a:rPr>
              <a:t>Or type </a:t>
            </a:r>
            <a:r>
              <a:rPr lang="en-US" b="1" dirty="0">
                <a:sym typeface="Wingdings" pitchFamily="2" charset="2"/>
              </a:rPr>
              <a:t>=function(argument) </a:t>
            </a:r>
            <a:r>
              <a:rPr lang="en-US" dirty="0">
                <a:sym typeface="Wingdings" pitchFamily="2" charset="2"/>
              </a:rPr>
              <a:t>in formula bar</a:t>
            </a:r>
          </a:p>
          <a:p>
            <a:pPr lvl="1"/>
            <a:endParaRPr lang="en-US" dirty="0">
              <a:sym typeface="Wingdings" pitchFamily="2" charset="2"/>
            </a:endParaRPr>
          </a:p>
          <a:p>
            <a:pPr lvl="1"/>
            <a:endParaRPr lang="en-US" dirty="0">
              <a:sym typeface="Wingdings" pitchFamily="2" charset="2"/>
            </a:endParaRPr>
          </a:p>
          <a:p>
            <a:pPr marL="457200" lvl="1" indent="0">
              <a:buNone/>
            </a:pPr>
            <a:r>
              <a:rPr lang="en-US" sz="4000" b="1" dirty="0">
                <a:solidFill>
                  <a:srgbClr val="92D050"/>
                </a:solidFill>
                <a:sym typeface="Wingdings" pitchFamily="2" charset="2"/>
              </a:rPr>
              <a:t>=LEN(“your full name”)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7A16453-B113-C444-A66D-EEB9E706BD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29788" y="978061"/>
            <a:ext cx="2924012" cy="5138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39032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DE0ED4-C7C0-5749-AEA2-BD605E2DD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Math Formulas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A4DD57-9C01-BD4C-911C-3296A0087F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Row-based formulas (“about the row, in the row”) </a:t>
            </a:r>
          </a:p>
          <a:p>
            <a:pPr lvl="1"/>
            <a:r>
              <a:rPr lang="en-US" dirty="0"/>
              <a:t>+, -, *, /, ^</a:t>
            </a:r>
          </a:p>
          <a:p>
            <a:r>
              <a:rPr lang="en-US" dirty="0"/>
              <a:t>Column-based formulas (summarize)</a:t>
            </a:r>
          </a:p>
          <a:p>
            <a:pPr lvl="1"/>
            <a:r>
              <a:rPr lang="en-US" dirty="0"/>
              <a:t>Count, sum</a:t>
            </a:r>
          </a:p>
          <a:p>
            <a:pPr lvl="1"/>
            <a:r>
              <a:rPr lang="en-US" dirty="0"/>
              <a:t>Average</a:t>
            </a:r>
          </a:p>
          <a:p>
            <a:pPr lvl="1"/>
            <a:r>
              <a:rPr lang="en-US" dirty="0"/>
              <a:t>Minimum</a:t>
            </a:r>
          </a:p>
          <a:p>
            <a:pPr lvl="1"/>
            <a:r>
              <a:rPr lang="en-US" dirty="0"/>
              <a:t>Maximum</a:t>
            </a:r>
          </a:p>
          <a:p>
            <a:pPr lvl="1"/>
            <a:r>
              <a:rPr lang="en-US" dirty="0"/>
              <a:t>Percentiles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8AD0BD2-FA25-8345-BC46-A1E5F32B0B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2588" y="2451743"/>
            <a:ext cx="4913372" cy="114798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A9CFE98-828C-D043-AB80-E68DD6CBEB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26793" y="4001294"/>
            <a:ext cx="6931818" cy="2310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2828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E19F8E-8523-5743-AEE4-E67F0EF4D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Date Formulas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DF7196-4488-234E-BEE7-817CC168981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TODAY()</a:t>
            </a:r>
          </a:p>
          <a:p>
            <a:r>
              <a:rPr lang="en-US" dirty="0"/>
              <a:t>Number of days</a:t>
            </a:r>
          </a:p>
          <a:p>
            <a:r>
              <a:rPr lang="en-US" dirty="0"/>
              <a:t>Extract parts of dates</a:t>
            </a:r>
          </a:p>
          <a:p>
            <a:r>
              <a:rPr lang="en-US" dirty="0"/>
              <a:t>Formatting dates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6689B1-AED9-A84D-81FA-5FA6687C2FD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000" b="1" dirty="0">
                <a:solidFill>
                  <a:srgbClr val="92D050"/>
                </a:solidFill>
              </a:rPr>
              <a:t>=TODAY()</a:t>
            </a:r>
          </a:p>
          <a:p>
            <a:pPr marL="0" indent="0">
              <a:buNone/>
            </a:pPr>
            <a:endParaRPr lang="en-US" sz="4000" b="1" dirty="0">
              <a:solidFill>
                <a:srgbClr val="92D050"/>
              </a:solidFill>
            </a:endParaRPr>
          </a:p>
          <a:p>
            <a:pPr marL="0" indent="0">
              <a:buNone/>
            </a:pPr>
            <a:r>
              <a:rPr lang="en-US" sz="4000" b="1" dirty="0">
                <a:solidFill>
                  <a:srgbClr val="92D050"/>
                </a:solidFill>
              </a:rPr>
              <a:t>=TODAY()-“2024-01-01”</a:t>
            </a:r>
          </a:p>
          <a:p>
            <a:pPr marL="0" indent="0">
              <a:buNone/>
            </a:pPr>
            <a:endParaRPr lang="en-US" sz="4000" b="1" dirty="0">
              <a:solidFill>
                <a:srgbClr val="92D050"/>
              </a:solidFill>
            </a:endParaRPr>
          </a:p>
          <a:p>
            <a:pPr marL="0" indent="0">
              <a:buNone/>
            </a:pPr>
            <a:r>
              <a:rPr lang="en-US" sz="4000" b="1" dirty="0">
                <a:solidFill>
                  <a:srgbClr val="92D050"/>
                </a:solidFill>
              </a:rPr>
              <a:t>Find the number of days until your birthday</a:t>
            </a:r>
          </a:p>
          <a:p>
            <a:pPr marL="0" indent="0">
              <a:buNone/>
            </a:pPr>
            <a:endParaRPr lang="en-US" sz="4000" b="1" dirty="0">
              <a:solidFill>
                <a:srgbClr val="92D050"/>
              </a:solidFill>
            </a:endParaRP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0133930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91D43-A263-524A-A456-C63C83361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 Formulas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46832B-A68F-FD4A-8F29-44FDA110235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Concatenate</a:t>
            </a:r>
          </a:p>
          <a:p>
            <a:r>
              <a:rPr lang="en-US" dirty="0"/>
              <a:t>Left</a:t>
            </a:r>
          </a:p>
          <a:p>
            <a:r>
              <a:rPr lang="en-US" dirty="0"/>
              <a:t>Right</a:t>
            </a:r>
          </a:p>
          <a:p>
            <a:r>
              <a:rPr lang="en-US" dirty="0"/>
              <a:t>Substitute</a:t>
            </a:r>
          </a:p>
          <a:p>
            <a:r>
              <a:rPr lang="en-US" dirty="0"/>
              <a:t>Proper, upper, lower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FC6012-7AE6-5345-B2F5-1FD1ABCACCD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92D050"/>
                </a:solidFill>
              </a:rPr>
              <a:t>=CONCATENATE(“</a:t>
            </a:r>
            <a:r>
              <a:rPr lang="en-US" b="1" dirty="0" err="1">
                <a:solidFill>
                  <a:srgbClr val="92D050"/>
                </a:solidFill>
              </a:rPr>
              <a:t>Cardi</a:t>
            </a:r>
            <a:r>
              <a:rPr lang="en-US" b="1" dirty="0">
                <a:solidFill>
                  <a:srgbClr val="92D050"/>
                </a:solidFill>
              </a:rPr>
              <a:t>”, “ ”, “B”)</a:t>
            </a:r>
          </a:p>
          <a:p>
            <a:pPr marL="0" indent="0">
              <a:buNone/>
            </a:pPr>
            <a:endParaRPr lang="en-US" b="1" dirty="0">
              <a:solidFill>
                <a:srgbClr val="92D050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92D050"/>
                </a:solidFill>
              </a:rPr>
              <a:t>=PROPER(A2)</a:t>
            </a:r>
          </a:p>
          <a:p>
            <a:pPr marL="0" indent="0">
              <a:buNone/>
            </a:pPr>
            <a:endParaRPr lang="en-US" b="1" dirty="0">
              <a:solidFill>
                <a:srgbClr val="92D050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rgbClr val="92D050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rgbClr val="92D05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8107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333EE-D52D-5042-9CF6-D582BACA66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Logic Formulas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94097E-FDFC-434D-9C18-650E737122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051308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Row-based logic</a:t>
            </a:r>
          </a:p>
          <a:p>
            <a:r>
              <a:rPr lang="en-US" dirty="0"/>
              <a:t>If the student attended at least one class, in week one or week two, count them as total students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4000" b="1" dirty="0">
                <a:solidFill>
                  <a:srgbClr val="92D050"/>
                </a:solidFill>
              </a:rPr>
              <a:t>=OR(A2,B2)</a:t>
            </a:r>
          </a:p>
          <a:p>
            <a:pPr marL="0" indent="0">
              <a:buNone/>
            </a:pPr>
            <a:endParaRPr lang="en-US" sz="4000" b="1" dirty="0">
              <a:solidFill>
                <a:srgbClr val="92D050"/>
              </a:solidFill>
            </a:endParaRPr>
          </a:p>
          <a:p>
            <a:pPr marL="0" indent="0">
              <a:buNone/>
            </a:pPr>
            <a:r>
              <a:rPr lang="en-US" sz="4000" b="1" dirty="0">
                <a:solidFill>
                  <a:srgbClr val="92D050"/>
                </a:solidFill>
              </a:rPr>
              <a:t>=IF(A2&gt;B2,“Eligible”, “Not Eligible”)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5E7F113-C648-D547-857D-A4EB1CB37A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9508" y="1690688"/>
            <a:ext cx="4102905" cy="3445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5975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877CC8-7418-094C-A0C0-F5BC91E357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9930"/>
            <a:ext cx="10515600" cy="1325563"/>
          </a:xfrm>
        </p:spPr>
        <p:txBody>
          <a:bodyPr/>
          <a:lstStyle/>
          <a:p>
            <a:r>
              <a:rPr lang="en-US" dirty="0"/>
              <a:t>Activity Part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0256F-1073-8547-84C6-0D45E8D8CE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7387"/>
            <a:ext cx="10515600" cy="5208608"/>
          </a:xfrm>
        </p:spPr>
        <p:txBody>
          <a:bodyPr>
            <a:normAutofit/>
          </a:bodyPr>
          <a:lstStyle/>
          <a:p>
            <a:r>
              <a:rPr lang="en-US" sz="3500" dirty="0">
                <a:hlinkClick r:id="rId2"/>
              </a:rPr>
              <a:t>netflix.com/tudum/top10/</a:t>
            </a:r>
            <a:r>
              <a:rPr lang="en-US" sz="3500" dirty="0"/>
              <a:t>  - Download the “Most Popular” List in Excel format</a:t>
            </a:r>
          </a:p>
          <a:p>
            <a:r>
              <a:rPr lang="en-US" dirty="0"/>
              <a:t>Create new columns (hint: use formula builder!):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A category column that substitutes the word “Films” with “Movies”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A column with the first 3 letters of each piece of content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For the TV shows, create a new column with the show title (in all caps) followed by a “-” followed by the season title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Views per day for first 91 days for each show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Column that is True if Hours Viewed is over 200,000,000, and false otherwise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1362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4607D0-C867-024E-A727-BDD9769A4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Logic Formulas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3AA785-58FC-5647-8BFB-0BA0954519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Column-based (summarize)</a:t>
            </a:r>
          </a:p>
          <a:p>
            <a:pPr lvl="1"/>
            <a:r>
              <a:rPr lang="en-US" dirty="0" err="1"/>
              <a:t>CountIf</a:t>
            </a:r>
            <a:endParaRPr lang="en-US" dirty="0"/>
          </a:p>
          <a:p>
            <a:pPr lvl="1"/>
            <a:r>
              <a:rPr lang="en-US" dirty="0" err="1"/>
              <a:t>SumIf</a:t>
            </a:r>
            <a:endParaRPr lang="en-US" dirty="0"/>
          </a:p>
          <a:p>
            <a:pPr lvl="1"/>
            <a:r>
              <a:rPr lang="en-US" dirty="0" err="1"/>
              <a:t>CountBlank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sz="4000" b="1" dirty="0">
                <a:solidFill>
                  <a:srgbClr val="92D050"/>
                </a:solidFill>
              </a:rPr>
              <a:t>=COUNTIF(F2:F15,"&gt;2")</a:t>
            </a:r>
          </a:p>
          <a:p>
            <a:pPr marL="457200" lvl="1" indent="0">
              <a:buNone/>
            </a:pPr>
            <a:endParaRPr lang="en-US" sz="4000" b="1" dirty="0">
              <a:solidFill>
                <a:srgbClr val="92D050"/>
              </a:solidFill>
            </a:endParaRPr>
          </a:p>
          <a:p>
            <a:pPr marL="457200" lvl="1" indent="0">
              <a:buNone/>
            </a:pPr>
            <a:r>
              <a:rPr lang="en-US" sz="4000" b="1" dirty="0">
                <a:solidFill>
                  <a:srgbClr val="92D050"/>
                </a:solidFill>
              </a:rPr>
              <a:t>=SUMIF(F2:F15,"&gt;2",G2:G15)</a:t>
            </a:r>
          </a:p>
        </p:txBody>
      </p:sp>
    </p:spTree>
    <p:extLst>
      <p:ext uri="{BB962C8B-B14F-4D97-AF65-F5344CB8AC3E}">
        <p14:creationId xmlns:p14="http://schemas.microsoft.com/office/powerpoint/2010/main" val="41074243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877CC8-7418-094C-A0C0-F5BC91E357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9930"/>
            <a:ext cx="10515600" cy="1325563"/>
          </a:xfrm>
        </p:spPr>
        <p:txBody>
          <a:bodyPr/>
          <a:lstStyle/>
          <a:p>
            <a:r>
              <a:rPr lang="en-US" dirty="0"/>
              <a:t>Activity Part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0256F-1073-8547-84C6-0D45E8D8CE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7387"/>
            <a:ext cx="10515600" cy="5208608"/>
          </a:xfrm>
        </p:spPr>
        <p:txBody>
          <a:bodyPr>
            <a:normAutofit/>
          </a:bodyPr>
          <a:lstStyle/>
          <a:p>
            <a:r>
              <a:rPr lang="en-US" sz="3500" dirty="0"/>
              <a:t>Same data source: </a:t>
            </a:r>
            <a:r>
              <a:rPr lang="en-US" sz="3500" dirty="0">
                <a:hlinkClick r:id="rId2"/>
              </a:rPr>
              <a:t>netflix.com/tudum/top10</a:t>
            </a:r>
            <a:endParaRPr lang="en-US" sz="3500" dirty="0"/>
          </a:p>
          <a:p>
            <a:r>
              <a:rPr lang="en-US" dirty="0"/>
              <a:t>Find: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Sum of hours viewed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Average runtime, converted to minutes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For each of the 4 categories, the average runtime in hours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Use </a:t>
            </a:r>
            <a:r>
              <a:rPr lang="en-US" dirty="0" err="1"/>
              <a:t>SumIf</a:t>
            </a:r>
            <a:r>
              <a:rPr lang="en-US" dirty="0"/>
              <a:t> to find the total views for content ranked 1-5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Percentage of content with runtime greater than 2 hours</a:t>
            </a:r>
          </a:p>
          <a:p>
            <a:r>
              <a:rPr lang="en-US" dirty="0"/>
              <a:t>Then Format As Table (from the Home ribbon, pick your favorite)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2413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4607D0-C867-024E-A727-BDD9769A4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Combining formulas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3AA785-58FC-5647-8BFB-0BA0954519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Best way to figure things out is to write each formula in its own column at first</a:t>
            </a:r>
          </a:p>
          <a:p>
            <a:r>
              <a:rPr lang="en-US" dirty="0"/>
              <a:t>Once you’ve checked that each column (intermediate step) looks right, you can combine</a:t>
            </a:r>
          </a:p>
          <a:p>
            <a:endParaRPr lang="en-US" dirty="0"/>
          </a:p>
          <a:p>
            <a:pPr marL="457200" lvl="1" indent="0">
              <a:buNone/>
            </a:pPr>
            <a:r>
              <a:rPr lang="en-US" sz="4000" b="1" dirty="0">
                <a:solidFill>
                  <a:srgbClr val="92D050"/>
                </a:solidFill>
              </a:rPr>
              <a:t>=SUBSTITUTE(“my full name”, “ “, “”)</a:t>
            </a:r>
          </a:p>
          <a:p>
            <a:pPr marL="457200" lvl="1" indent="0">
              <a:buNone/>
            </a:pPr>
            <a:r>
              <a:rPr lang="en-US" sz="4000" b="1" dirty="0">
                <a:solidFill>
                  <a:srgbClr val="00B0F0"/>
                </a:solidFill>
              </a:rPr>
              <a:t>=LEN(“</a:t>
            </a:r>
            <a:r>
              <a:rPr lang="en-US" sz="4000" b="1" dirty="0" err="1">
                <a:solidFill>
                  <a:srgbClr val="00B0F0"/>
                </a:solidFill>
              </a:rPr>
              <a:t>myfullname</a:t>
            </a:r>
            <a:r>
              <a:rPr lang="en-US" sz="4000" b="1" dirty="0">
                <a:solidFill>
                  <a:srgbClr val="00B0F0"/>
                </a:solidFill>
              </a:rPr>
              <a:t>”)</a:t>
            </a:r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sz="4000" b="1" dirty="0">
                <a:solidFill>
                  <a:srgbClr val="00B0F0"/>
                </a:solidFill>
              </a:rPr>
              <a:t>=LEN(</a:t>
            </a:r>
            <a:r>
              <a:rPr lang="en-US" sz="4000" b="1" dirty="0">
                <a:solidFill>
                  <a:srgbClr val="92D050"/>
                </a:solidFill>
              </a:rPr>
              <a:t>SUBSTITUTE(“my full name”, “ “, “”)</a:t>
            </a:r>
            <a:r>
              <a:rPr lang="en-US" sz="4000" b="1" dirty="0">
                <a:solidFill>
                  <a:srgbClr val="00B0F0"/>
                </a:solidFill>
              </a:rPr>
              <a:t>)</a:t>
            </a:r>
          </a:p>
          <a:p>
            <a:pPr marL="457200" lvl="1" indent="0">
              <a:buNone/>
            </a:pPr>
            <a:endParaRPr lang="en-US" sz="4000" b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18453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4607D0-C867-024E-A727-BDD9769A4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 part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3AA785-58FC-5647-8BFB-0BA0954519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Create a URL for each show, using formulas, written all in a single column, formatted as</a:t>
            </a:r>
          </a:p>
          <a:p>
            <a:pPr lvl="1"/>
            <a:r>
              <a:rPr lang="en-US" dirty="0">
                <a:hlinkClick r:id="rId2"/>
              </a:rPr>
              <a:t>www.netflix.com</a:t>
            </a:r>
            <a:endParaRPr lang="en-US" dirty="0"/>
          </a:p>
          <a:p>
            <a:pPr lvl="1"/>
            <a:r>
              <a:rPr lang="en-US" dirty="0"/>
              <a:t>Slash, the name of the show in all lower case, with no spaces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/>
              <a:t>Example: </a:t>
            </a:r>
            <a:r>
              <a:rPr lang="en-US" dirty="0">
                <a:hlinkClick r:id="rId3"/>
              </a:rPr>
              <a:t>www.netflix.com/loveisblind</a:t>
            </a:r>
            <a:r>
              <a:rPr lang="en-US" dirty="0"/>
              <a:t> 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Hint: start with each part in a separate column first!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sz="4000" b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6967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8C8DA3-D919-66AC-49EA-B6022AF4C5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Calibri Light"/>
                <a:cs typeface="Calibri Light"/>
              </a:rPr>
              <a:t>Nice to meet you!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0220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4607D0-C867-024E-A727-BDD9769A4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 sessions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3AA785-58FC-5647-8BFB-0BA09545191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Advanced Formulas</a:t>
            </a:r>
          </a:p>
          <a:p>
            <a:r>
              <a:rPr lang="en-US" dirty="0"/>
              <a:t>Charts and Tables</a:t>
            </a:r>
          </a:p>
          <a:p>
            <a:r>
              <a:rPr lang="en-US" dirty="0"/>
              <a:t>Dashboards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sz="4000" b="1" dirty="0">
              <a:solidFill>
                <a:srgbClr val="92D050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9EDD2C-1C4A-CE45-AF5E-CE546007FDF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Good Excel learning tools:</a:t>
            </a:r>
          </a:p>
          <a:p>
            <a:pPr fontAlgn="base"/>
            <a:r>
              <a:rPr lang="en-US" dirty="0"/>
              <a:t>Miss Excel (IG/</a:t>
            </a:r>
            <a:r>
              <a:rPr lang="en-US" dirty="0" err="1"/>
              <a:t>TikTok</a:t>
            </a:r>
            <a:r>
              <a:rPr lang="en-US" dirty="0"/>
              <a:t>)</a:t>
            </a:r>
          </a:p>
          <a:p>
            <a:pPr fontAlgn="base"/>
            <a:r>
              <a:rPr lang="en-US" dirty="0" err="1"/>
              <a:t>PolicyViz</a:t>
            </a:r>
            <a:r>
              <a:rPr lang="en-US" dirty="0"/>
              <a:t> (email/website)</a:t>
            </a:r>
          </a:p>
          <a:p>
            <a:pPr fontAlgn="base"/>
            <a:r>
              <a:rPr lang="en-US" dirty="0" err="1"/>
              <a:t>Exceljet</a:t>
            </a:r>
            <a:r>
              <a:rPr lang="en-US" dirty="0"/>
              <a:t> (reference site)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977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36874-5DED-9425-3DB1-9EA333E13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Calibri Light"/>
                <a:cs typeface="Calibri Light"/>
              </a:rPr>
              <a:t>What have you used spreadsheets for?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002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70ABB3-A0D1-F74B-A226-98226E000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After today’s session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2A3EE7-0307-4048-A2E0-6C14FBE5A0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Organize data using editing features and cleanup tools </a:t>
            </a:r>
          </a:p>
          <a:p>
            <a:pPr lvl="0"/>
            <a:r>
              <a:rPr lang="en-US" dirty="0"/>
              <a:t>Explain how to set up a formula and configure formatting</a:t>
            </a:r>
          </a:p>
          <a:p>
            <a:r>
              <a:rPr lang="en-US" dirty="0"/>
              <a:t>Categorize data using drop-down menus</a:t>
            </a:r>
          </a:p>
        </p:txBody>
      </p:sp>
    </p:spTree>
    <p:extLst>
      <p:ext uri="{BB962C8B-B14F-4D97-AF65-F5344CB8AC3E}">
        <p14:creationId xmlns:p14="http://schemas.microsoft.com/office/powerpoint/2010/main" val="641632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86CDC5-B64C-B247-81A1-016750631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8270BA-EAA6-CB49-BDC5-CB0C52E2E3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/>
          </a:bodyPr>
          <a:lstStyle/>
          <a:p>
            <a:r>
              <a:rPr lang="en-US" dirty="0"/>
              <a:t>Conditional formatting</a:t>
            </a:r>
          </a:p>
          <a:p>
            <a:r>
              <a:rPr lang="en-US" dirty="0"/>
              <a:t>Data validation</a:t>
            </a:r>
          </a:p>
          <a:p>
            <a:r>
              <a:rPr lang="en-US" dirty="0"/>
              <a:t>Cell and table formatting</a:t>
            </a:r>
          </a:p>
          <a:p>
            <a:r>
              <a:rPr lang="en-US" dirty="0"/>
              <a:t>Basic formulas for numbers, text, dates</a:t>
            </a:r>
          </a:p>
          <a:p>
            <a:r>
              <a:rPr lang="en-US" dirty="0"/>
              <a:t>Logic formulas using if and case </a:t>
            </a:r>
          </a:p>
          <a:p>
            <a:pPr marL="0" indent="0">
              <a:buNone/>
            </a:pPr>
            <a:endParaRPr lang="en-US" dirty="0">
              <a:ea typeface="Calibri" panose="020F0502020204030204"/>
              <a:cs typeface="Calibri" panose="020F0502020204030204"/>
            </a:endParaRPr>
          </a:p>
          <a:p>
            <a:pPr marL="0" indent="0">
              <a:buNone/>
            </a:pPr>
            <a:r>
              <a:rPr lang="en-US" sz="4000" dirty="0">
                <a:solidFill>
                  <a:schemeClr val="accent6"/>
                </a:solidFill>
                <a:ea typeface="Calibri" panose="020F0502020204030204"/>
                <a:cs typeface="Calibri" panose="020F0502020204030204"/>
              </a:rPr>
              <a:t>Data for today: </a:t>
            </a:r>
            <a:r>
              <a:rPr lang="en-US" sz="4000" dirty="0">
                <a:solidFill>
                  <a:schemeClr val="accent1"/>
                </a:solidFill>
                <a:ea typeface="Calibri" panose="020F0502020204030204"/>
                <a:cs typeface="Calibri" panose="020F0502020204030204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netflix.com/tudum/top10/</a:t>
            </a:r>
            <a:r>
              <a:rPr lang="en-US" sz="4000" dirty="0">
                <a:solidFill>
                  <a:schemeClr val="accent6"/>
                </a:solidFill>
                <a:ea typeface="Calibri"/>
                <a:cs typeface="Calibri"/>
              </a:rPr>
              <a:t>  Download the “Most Popular” List in Excel format</a:t>
            </a:r>
          </a:p>
        </p:txBody>
      </p:sp>
    </p:spTree>
    <p:extLst>
      <p:ext uri="{BB962C8B-B14F-4D97-AF65-F5344CB8AC3E}">
        <p14:creationId xmlns:p14="http://schemas.microsoft.com/office/powerpoint/2010/main" val="15251727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A03E3-541E-5A6D-636A-C755C43AB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Calibri Light"/>
                <a:cs typeface="Calibri Light"/>
              </a:rPr>
              <a:t>Excel vs. Google Sheets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C1C951-DEE1-24D1-6CBE-37CB84ECE7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Most commonly-used features in Excel also exist in Google Sheets</a:t>
            </a:r>
            <a:endParaRPr lang="en-US" dirty="0"/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The names may be slightly different </a:t>
            </a:r>
            <a:endParaRPr lang="en-US" dirty="0"/>
          </a:p>
          <a:p>
            <a:br>
              <a:rPr lang="en-US" dirty="0"/>
            </a:br>
            <a:endParaRPr lang="en-US" dirty="0"/>
          </a:p>
          <a:p>
            <a:r>
              <a:rPr lang="en-US" dirty="0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Same is true for Mac vs. PC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There are slight variations in menus and keyboard shortcuts</a:t>
            </a:r>
            <a:endParaRPr lang="en-US">
              <a:ea typeface="Calibri"/>
              <a:cs typeface="Calibri"/>
            </a:endParaRPr>
          </a:p>
          <a:p>
            <a:endParaRPr lang="en-US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16164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D2FCD-FBC7-AA48-8DAF-E820B1A45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Cell Formatting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0F98CA-5A84-E04A-AFD7-B6A01F4AB44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Often, will automatically be correct</a:t>
            </a:r>
          </a:p>
          <a:p>
            <a:r>
              <a:rPr lang="en-US" dirty="0"/>
              <a:t>Sometimes, will not make sense</a:t>
            </a:r>
          </a:p>
          <a:p>
            <a:r>
              <a:rPr lang="en-US" dirty="0"/>
              <a:t>Use the Number Format dropdown in the Home Ribbon</a:t>
            </a:r>
          </a:p>
          <a:p>
            <a:r>
              <a:rPr lang="en-US" dirty="0"/>
              <a:t>Advanced options under More for specific dates, negatives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B96B13-A0A9-9145-A2BF-0D3D2D7FEC9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92D050"/>
                </a:solidFill>
              </a:rPr>
              <a:t>Enter 75 into any cell. Use the Number Formats menu to change it to:</a:t>
            </a:r>
          </a:p>
          <a:p>
            <a:r>
              <a:rPr lang="en-US" b="1" dirty="0">
                <a:solidFill>
                  <a:srgbClr val="92D050"/>
                </a:solidFill>
              </a:rPr>
              <a:t>Short Date</a:t>
            </a:r>
          </a:p>
          <a:p>
            <a:r>
              <a:rPr lang="en-US" b="1" dirty="0">
                <a:solidFill>
                  <a:srgbClr val="92D050"/>
                </a:solidFill>
              </a:rPr>
              <a:t>Text</a:t>
            </a:r>
          </a:p>
          <a:p>
            <a:r>
              <a:rPr lang="en-US" b="1" dirty="0">
                <a:solidFill>
                  <a:srgbClr val="92D050"/>
                </a:solidFill>
              </a:rPr>
              <a:t>Number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44749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56FC7-1D30-1C42-BBE3-EC99ADDFE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Validation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D9758E-2924-6147-ABC0-C92FDA3117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919594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Asking others to input information</a:t>
            </a:r>
          </a:p>
          <a:p>
            <a:r>
              <a:rPr lang="en-US" dirty="0"/>
              <a:t>Coding or categorizing rows manually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6"/>
                </a:solidFill>
              </a:rPr>
              <a:t>Data ribbon </a:t>
            </a:r>
            <a:r>
              <a:rPr lang="en-US" b="1" dirty="0">
                <a:solidFill>
                  <a:schemeClr val="accent6"/>
                </a:solidFill>
                <a:sym typeface="Wingdings" pitchFamily="2" charset="2"/>
              </a:rPr>
              <a:t> Data Validation</a:t>
            </a:r>
            <a:endParaRPr lang="en-US" b="1">
              <a:solidFill>
                <a:schemeClr val="accent6"/>
              </a:solidFill>
              <a:ea typeface="Calibri" panose="020F0502020204030204"/>
              <a:cs typeface="Calibri" panose="020F0502020204030204"/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accent6"/>
                </a:solidFill>
                <a:sym typeface="Wingdings" pitchFamily="2" charset="2"/>
              </a:rPr>
              <a:t>Allow: List</a:t>
            </a:r>
            <a:endParaRPr lang="en-US" b="1" dirty="0">
              <a:solidFill>
                <a:schemeClr val="accent6"/>
              </a:solidFill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accent6"/>
                </a:solidFill>
                <a:ea typeface="Calibri"/>
                <a:cs typeface="Calibri"/>
              </a:rPr>
              <a:t>Type </a:t>
            </a:r>
            <a:r>
              <a:rPr lang="en-US" b="1" i="1" err="1">
                <a:solidFill>
                  <a:schemeClr val="accent6"/>
                </a:solidFill>
                <a:ea typeface="Calibri"/>
                <a:cs typeface="Calibri"/>
              </a:rPr>
              <a:t>Seen,Haven't</a:t>
            </a:r>
            <a:r>
              <a:rPr lang="en-US" b="1" i="1" dirty="0">
                <a:solidFill>
                  <a:schemeClr val="accent6"/>
                </a:solidFill>
                <a:ea typeface="Calibri"/>
                <a:cs typeface="Calibri"/>
              </a:rPr>
              <a:t> seen</a:t>
            </a:r>
            <a:r>
              <a:rPr lang="en-US" b="1" dirty="0">
                <a:solidFill>
                  <a:schemeClr val="accent6"/>
                </a:solidFill>
                <a:ea typeface="Calibri"/>
                <a:cs typeface="Calibri"/>
              </a:rPr>
              <a:t> into the source values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6"/>
                </a:solidFill>
                <a:ea typeface="Calibri"/>
                <a:cs typeface="Calibri"/>
              </a:rPr>
              <a:t>Apply</a:t>
            </a:r>
            <a:endParaRPr lang="en-US" dirty="0">
              <a:solidFill>
                <a:schemeClr val="accent6"/>
              </a:solidFill>
              <a:ea typeface="Calibri"/>
              <a:cs typeface="Calibri"/>
            </a:endParaRPr>
          </a:p>
        </p:txBody>
      </p:sp>
      <p:pic>
        <p:nvPicPr>
          <p:cNvPr id="4" name="Picture 3" descr="A screenshot of a computer screen&#10;&#10;Description automatically generated">
            <a:extLst>
              <a:ext uri="{FF2B5EF4-FFF2-40B4-BE49-F238E27FC236}">
                <a16:creationId xmlns:a16="http://schemas.microsoft.com/office/drawing/2014/main" id="{A7BD48D7-C4E3-8946-4366-819238D3D3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03717" y="824948"/>
            <a:ext cx="3668306" cy="4932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1810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877CC8-7418-094C-A0C0-F5BC91E357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9930"/>
            <a:ext cx="10515600" cy="1325563"/>
          </a:xfrm>
        </p:spPr>
        <p:txBody>
          <a:bodyPr/>
          <a:lstStyle/>
          <a:p>
            <a:r>
              <a:rPr lang="en-US" dirty="0"/>
              <a:t>Activity Part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0256F-1073-8547-84C6-0D45E8D8CE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7387"/>
            <a:ext cx="10515600" cy="5208608"/>
          </a:xfrm>
        </p:spPr>
        <p:txBody>
          <a:bodyPr>
            <a:normAutofit/>
          </a:bodyPr>
          <a:lstStyle/>
          <a:p>
            <a:r>
              <a:rPr lang="en-US" sz="3500" dirty="0">
                <a:hlinkClick r:id="rId2"/>
              </a:rPr>
              <a:t>netflix.com/tudum/top10/</a:t>
            </a:r>
            <a:r>
              <a:rPr lang="en-US" sz="3500" dirty="0"/>
              <a:t>  - Download the “Most Popular” List in Excel format</a:t>
            </a:r>
          </a:p>
          <a:p>
            <a:r>
              <a:rPr lang="en-US" dirty="0"/>
              <a:t>Create new another column: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A column that called “Seen” with a dropdown menu for “No”, “No but on my list”, “Yes and loved it”, ”Yes and didn’t love it”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Add an error message to the validation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Fill out the field on a few rows to make sure it works!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7486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3467</TotalTime>
  <Words>781</Words>
  <Application>Microsoft Office PowerPoint</Application>
  <PresentationFormat>Widescreen</PresentationFormat>
  <Paragraphs>138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Intro to Excel Week 1: Formulas + Formatting</vt:lpstr>
      <vt:lpstr>Nice to meet you!</vt:lpstr>
      <vt:lpstr>What have you used spreadsheets for?</vt:lpstr>
      <vt:lpstr>After today’s session</vt:lpstr>
      <vt:lpstr>Today’s topics</vt:lpstr>
      <vt:lpstr>Excel vs. Google Sheets</vt:lpstr>
      <vt:lpstr>Cell Formatting</vt:lpstr>
      <vt:lpstr>Data Validation</vt:lpstr>
      <vt:lpstr>Activity Part 1</vt:lpstr>
      <vt:lpstr>Writing Formulas</vt:lpstr>
      <vt:lpstr>Math Formulas</vt:lpstr>
      <vt:lpstr>Date Formulas</vt:lpstr>
      <vt:lpstr>Text Formulas </vt:lpstr>
      <vt:lpstr>Logic Formulas </vt:lpstr>
      <vt:lpstr>Activity Part 2</vt:lpstr>
      <vt:lpstr>Logic Formulas</vt:lpstr>
      <vt:lpstr>Activity Part 3</vt:lpstr>
      <vt:lpstr>Combining formulas </vt:lpstr>
      <vt:lpstr>Activity part 4</vt:lpstr>
      <vt:lpstr>Upcoming sessions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Excel Week 2</dc:title>
  <dc:creator>Rachel Whaley</dc:creator>
  <cp:lastModifiedBy>Rachel Whaley</cp:lastModifiedBy>
  <cp:revision>85</cp:revision>
  <dcterms:created xsi:type="dcterms:W3CDTF">2024-02-03T16:00:52Z</dcterms:created>
  <dcterms:modified xsi:type="dcterms:W3CDTF">2024-09-09T15:26:53Z</dcterms:modified>
</cp:coreProperties>
</file>