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6" r:id="rId3"/>
    <p:sldId id="257" r:id="rId4"/>
    <p:sldId id="281" r:id="rId5"/>
    <p:sldId id="285" r:id="rId6"/>
    <p:sldId id="274" r:id="rId7"/>
    <p:sldId id="261" r:id="rId8"/>
    <p:sldId id="273" r:id="rId9"/>
    <p:sldId id="262" r:id="rId10"/>
    <p:sldId id="270" r:id="rId11"/>
    <p:sldId id="282" r:id="rId12"/>
    <p:sldId id="283" r:id="rId13"/>
    <p:sldId id="284" r:id="rId14"/>
    <p:sldId id="267" r:id="rId15"/>
    <p:sldId id="278" r:id="rId16"/>
    <p:sldId id="286" r:id="rId17"/>
    <p:sldId id="287" r:id="rId18"/>
    <p:sldId id="269" r:id="rId19"/>
    <p:sldId id="277" r:id="rId20"/>
    <p:sldId id="271" r:id="rId21"/>
    <p:sldId id="288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6BC23E-AD6C-E990-BC48-2B22E2DC4E3C}" v="61" dt="2024-09-23T21:54:55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22"/>
    <p:restoredTop sz="96612"/>
  </p:normalViewPr>
  <p:slideViewPr>
    <p:cSldViewPr snapToGrid="0" snapToObjects="1">
      <p:cViewPr varScale="1">
        <p:scale>
          <a:sx n="121" d="100"/>
          <a:sy n="121" d="100"/>
        </p:scale>
        <p:origin x="20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el Whaley" userId="S::whaleyr@usc.edu::bddd2ac2-fdab-4040-a8ae-4a5b2ffd6f16" providerId="AD" clId="Web-{756BC23E-AD6C-E990-BC48-2B22E2DC4E3C}"/>
    <pc:docChg chg="modSld">
      <pc:chgData name="Rachel Whaley" userId="S::whaleyr@usc.edu::bddd2ac2-fdab-4040-a8ae-4a5b2ffd6f16" providerId="AD" clId="Web-{756BC23E-AD6C-E990-BC48-2B22E2DC4E3C}" dt="2024-09-23T21:54:54.879" v="55" actId="20577"/>
      <pc:docMkLst>
        <pc:docMk/>
      </pc:docMkLst>
      <pc:sldChg chg="modSp">
        <pc:chgData name="Rachel Whaley" userId="S::whaleyr@usc.edu::bddd2ac2-fdab-4040-a8ae-4a5b2ffd6f16" providerId="AD" clId="Web-{756BC23E-AD6C-E990-BC48-2B22E2DC4E3C}" dt="2024-09-23T21:54:25.862" v="47" actId="20577"/>
        <pc:sldMkLst>
          <pc:docMk/>
          <pc:sldMk cId="2774499424" sldId="256"/>
        </pc:sldMkLst>
        <pc:spChg chg="mod">
          <ac:chgData name="Rachel Whaley" userId="S::whaleyr@usc.edu::bddd2ac2-fdab-4040-a8ae-4a5b2ffd6f16" providerId="AD" clId="Web-{756BC23E-AD6C-E990-BC48-2B22E2DC4E3C}" dt="2024-09-23T21:48:09.668" v="0" actId="20577"/>
          <ac:spMkLst>
            <pc:docMk/>
            <pc:sldMk cId="2774499424" sldId="256"/>
            <ac:spMk id="2" creationId="{F6720166-DC70-3C40-A03A-CC672CDE5936}"/>
          </ac:spMkLst>
        </pc:spChg>
        <pc:spChg chg="mod">
          <ac:chgData name="Rachel Whaley" userId="S::whaleyr@usc.edu::bddd2ac2-fdab-4040-a8ae-4a5b2ffd6f16" providerId="AD" clId="Web-{756BC23E-AD6C-E990-BC48-2B22E2DC4E3C}" dt="2024-09-23T21:54:25.862" v="47" actId="20577"/>
          <ac:spMkLst>
            <pc:docMk/>
            <pc:sldMk cId="2774499424" sldId="256"/>
            <ac:spMk id="3" creationId="{DC7D072B-97E8-564D-90A1-27DF371362CF}"/>
          </ac:spMkLst>
        </pc:spChg>
      </pc:sldChg>
      <pc:sldChg chg="modSp">
        <pc:chgData name="Rachel Whaley" userId="S::whaleyr@usc.edu::bddd2ac2-fdab-4040-a8ae-4a5b2ffd6f16" providerId="AD" clId="Web-{756BC23E-AD6C-E990-BC48-2B22E2DC4E3C}" dt="2024-09-23T21:48:52.452" v="11" actId="20577"/>
        <pc:sldMkLst>
          <pc:docMk/>
          <pc:sldMk cId="1525172747" sldId="257"/>
        </pc:sldMkLst>
        <pc:spChg chg="mod">
          <ac:chgData name="Rachel Whaley" userId="S::whaleyr@usc.edu::bddd2ac2-fdab-4040-a8ae-4a5b2ffd6f16" providerId="AD" clId="Web-{756BC23E-AD6C-E990-BC48-2B22E2DC4E3C}" dt="2024-09-23T21:48:52.452" v="11" actId="20577"/>
          <ac:spMkLst>
            <pc:docMk/>
            <pc:sldMk cId="1525172747" sldId="257"/>
            <ac:spMk id="3" creationId="{288270BA-EAA6-CB49-BDC5-CB0C52E2E38C}"/>
          </ac:spMkLst>
        </pc:spChg>
      </pc:sldChg>
      <pc:sldChg chg="modSp">
        <pc:chgData name="Rachel Whaley" userId="S::whaleyr@usc.edu::bddd2ac2-fdab-4040-a8ae-4a5b2ffd6f16" providerId="AD" clId="Web-{756BC23E-AD6C-E990-BC48-2B22E2DC4E3C}" dt="2024-09-23T21:54:54.879" v="55" actId="20577"/>
        <pc:sldMkLst>
          <pc:docMk/>
          <pc:sldMk cId="2710136233" sldId="267"/>
        </pc:sldMkLst>
        <pc:spChg chg="mod">
          <ac:chgData name="Rachel Whaley" userId="S::whaleyr@usc.edu::bddd2ac2-fdab-4040-a8ae-4a5b2ffd6f16" providerId="AD" clId="Web-{756BC23E-AD6C-E990-BC48-2B22E2DC4E3C}" dt="2024-09-23T21:54:54.879" v="55" actId="20577"/>
          <ac:spMkLst>
            <pc:docMk/>
            <pc:sldMk cId="2710136233" sldId="267"/>
            <ac:spMk id="3" creationId="{6250256F-1073-8547-84C6-0D45E8D8CE55}"/>
          </ac:spMkLst>
        </pc:spChg>
      </pc:sldChg>
      <pc:sldChg chg="modSp">
        <pc:chgData name="Rachel Whaley" userId="S::whaleyr@usc.edu::bddd2ac2-fdab-4040-a8ae-4a5b2ffd6f16" providerId="AD" clId="Web-{756BC23E-AD6C-E990-BC48-2B22E2DC4E3C}" dt="2024-09-23T21:51:53.150" v="33" actId="20577"/>
        <pc:sldMkLst>
          <pc:docMk/>
          <pc:sldMk cId="175897754" sldId="272"/>
        </pc:sldMkLst>
        <pc:spChg chg="mod">
          <ac:chgData name="Rachel Whaley" userId="S::whaleyr@usc.edu::bddd2ac2-fdab-4040-a8ae-4a5b2ffd6f16" providerId="AD" clId="Web-{756BC23E-AD6C-E990-BC48-2B22E2DC4E3C}" dt="2024-09-23T21:51:43.556" v="21" actId="20577"/>
          <ac:spMkLst>
            <pc:docMk/>
            <pc:sldMk cId="175897754" sldId="272"/>
            <ac:spMk id="3" creationId="{BB3AA785-58FC-5647-8BFB-0BA095451915}"/>
          </ac:spMkLst>
        </pc:spChg>
        <pc:spChg chg="mod">
          <ac:chgData name="Rachel Whaley" userId="S::whaleyr@usc.edu::bddd2ac2-fdab-4040-a8ae-4a5b2ffd6f16" providerId="AD" clId="Web-{756BC23E-AD6C-E990-BC48-2B22E2DC4E3C}" dt="2024-09-23T21:51:53.150" v="33" actId="20577"/>
          <ac:spMkLst>
            <pc:docMk/>
            <pc:sldMk cId="175897754" sldId="272"/>
            <ac:spMk id="4" creationId="{C99EDD2C-1C4A-CE45-AF5E-CE546007FDFE}"/>
          </ac:spMkLst>
        </pc:spChg>
      </pc:sldChg>
      <pc:sldChg chg="modSp">
        <pc:chgData name="Rachel Whaley" userId="S::whaleyr@usc.edu::bddd2ac2-fdab-4040-a8ae-4a5b2ffd6f16" providerId="AD" clId="Web-{756BC23E-AD6C-E990-BC48-2B22E2DC4E3C}" dt="2024-09-23T21:54:44.394" v="51" actId="20577"/>
        <pc:sldMkLst>
          <pc:docMk/>
          <pc:sldMk cId="3929748642" sldId="273"/>
        </pc:sldMkLst>
        <pc:spChg chg="mod">
          <ac:chgData name="Rachel Whaley" userId="S::whaleyr@usc.edu::bddd2ac2-fdab-4040-a8ae-4a5b2ffd6f16" providerId="AD" clId="Web-{756BC23E-AD6C-E990-BC48-2B22E2DC4E3C}" dt="2024-09-23T21:54:44.394" v="51" actId="20577"/>
          <ac:spMkLst>
            <pc:docMk/>
            <pc:sldMk cId="3929748642" sldId="273"/>
            <ac:spMk id="3" creationId="{6250256F-1073-8547-84C6-0D45E8D8CE55}"/>
          </ac:spMkLst>
        </pc:spChg>
      </pc:sldChg>
      <pc:sldChg chg="modSp">
        <pc:chgData name="Rachel Whaley" userId="S::whaleyr@usc.edu::bddd2ac2-fdab-4040-a8ae-4a5b2ffd6f16" providerId="AD" clId="Web-{756BC23E-AD6C-E990-BC48-2B22E2DC4E3C}" dt="2024-09-23T21:48:55.499" v="12" actId="20577"/>
        <pc:sldMkLst>
          <pc:docMk/>
          <pc:sldMk cId="1524521859" sldId="281"/>
        </pc:sldMkLst>
        <pc:spChg chg="mod">
          <ac:chgData name="Rachel Whaley" userId="S::whaleyr@usc.edu::bddd2ac2-fdab-4040-a8ae-4a5b2ffd6f16" providerId="AD" clId="Web-{756BC23E-AD6C-E990-BC48-2B22E2DC4E3C}" dt="2024-09-23T21:48:55.499" v="12" actId="20577"/>
          <ac:spMkLst>
            <pc:docMk/>
            <pc:sldMk cId="1524521859" sldId="281"/>
            <ac:spMk id="3" creationId="{288270BA-EAA6-CB49-BDC5-CB0C52E2E38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0C45-D49D-ED4B-91B9-311A424FE70F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9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0C45-D49D-ED4B-91B9-311A424FE70F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8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0C45-D49D-ED4B-91B9-311A424FE70F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4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0C45-D49D-ED4B-91B9-311A424FE70F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3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0C45-D49D-ED4B-91B9-311A424FE70F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6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0C45-D49D-ED4B-91B9-311A424FE70F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3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0C45-D49D-ED4B-91B9-311A424FE70F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3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0C45-D49D-ED4B-91B9-311A424FE70F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8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0C45-D49D-ED4B-91B9-311A424FE70F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3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0C45-D49D-ED4B-91B9-311A424FE70F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4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0C45-D49D-ED4B-91B9-311A424FE70F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3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40C45-D49D-ED4B-91B9-311A424FE70F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9F481-0308-EE4A-8774-E357821D0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356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20166-DC70-3C40-A03A-CC672CDE59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 to Excel</a:t>
            </a:r>
            <a:br>
              <a:rPr lang="en-US" dirty="0"/>
            </a:br>
            <a:r>
              <a:rPr lang="en-US" dirty="0"/>
              <a:t>Week 3: Charts and Tables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D072B-97E8-564D-90A1-27DF371362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USC Annenberg Digital Lounge</a:t>
            </a: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b="1" dirty="0">
                <a:ea typeface="Calibri"/>
                <a:cs typeface="Calibri"/>
              </a:rPr>
              <a:t>Today's dataset: </a:t>
            </a:r>
            <a:r>
              <a:rPr lang="en-US" b="1" dirty="0">
                <a:ea typeface="+mn-lt"/>
                <a:cs typeface="+mn-lt"/>
              </a:rPr>
              <a:t>bit.ly/usc-fall24-excel3</a:t>
            </a:r>
          </a:p>
        </p:txBody>
      </p:sp>
    </p:spTree>
    <p:extLst>
      <p:ext uri="{BB962C8B-B14F-4D97-AF65-F5344CB8AC3E}">
        <p14:creationId xmlns:p14="http://schemas.microsoft.com/office/powerpoint/2010/main" val="2774499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07D0-C867-024E-A727-BDD9769A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create a pivot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A785-58FC-5647-8BFB-0BA095451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80200" cy="4351338"/>
          </a:xfrm>
        </p:spPr>
        <p:txBody>
          <a:bodyPr>
            <a:normAutofit/>
          </a:bodyPr>
          <a:lstStyle/>
          <a:p>
            <a:r>
              <a:rPr lang="en-US" dirty="0"/>
              <a:t>Select all your data</a:t>
            </a:r>
          </a:p>
          <a:p>
            <a:pPr lvl="1"/>
            <a:r>
              <a:rPr lang="en-US" dirty="0"/>
              <a:t>Click one cell of your data, then </a:t>
            </a:r>
            <a:r>
              <a:rPr lang="en-US" dirty="0" err="1"/>
              <a:t>Cmd</a:t>
            </a:r>
            <a:r>
              <a:rPr lang="en-US" dirty="0"/>
              <a:t>-A / Ctrl-A</a:t>
            </a:r>
          </a:p>
          <a:p>
            <a:r>
              <a:rPr lang="en-US" dirty="0"/>
              <a:t>Insert </a:t>
            </a:r>
            <a:r>
              <a:rPr lang="en-US" dirty="0">
                <a:sym typeface="Wingdings" pitchFamily="2" charset="2"/>
              </a:rPr>
              <a:t> PivotTable</a:t>
            </a:r>
          </a:p>
          <a:p>
            <a:r>
              <a:rPr lang="en-US" dirty="0">
                <a:sym typeface="Wingdings" pitchFamily="2" charset="2"/>
              </a:rPr>
              <a:t>Double-check your range makes sense</a:t>
            </a:r>
          </a:p>
          <a:p>
            <a:r>
              <a:rPr lang="en-US" dirty="0">
                <a:sym typeface="Wingdings" pitchFamily="2" charset="2"/>
              </a:rPr>
              <a:t>Choose PivotTable location (usually new worksheet)</a:t>
            </a: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sz="4000" b="1" dirty="0">
              <a:solidFill>
                <a:srgbClr val="92D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4D5D37-FBAE-0B4B-A2D6-88D914715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534" y="1843617"/>
            <a:ext cx="1892300" cy="139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FA9DFB-0C21-F044-812E-272B07051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400" y="3869267"/>
            <a:ext cx="3326569" cy="244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45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07D0-C867-024E-A727-BDD9769A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your pivot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A785-58FC-5647-8BFB-0BA095451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80200" cy="4351338"/>
          </a:xfrm>
        </p:spPr>
        <p:txBody>
          <a:bodyPr>
            <a:normAutofit/>
          </a:bodyPr>
          <a:lstStyle/>
          <a:p>
            <a:r>
              <a:rPr lang="en-US" dirty="0"/>
              <a:t>Field List lists all the columns from your source sheet</a:t>
            </a:r>
          </a:p>
          <a:p>
            <a:r>
              <a:rPr lang="en-US" dirty="0"/>
              <a:t>Drag and Drop those columns into the 4 parts of the pivot table</a:t>
            </a:r>
          </a:p>
          <a:p>
            <a:pPr lvl="1"/>
            <a:r>
              <a:rPr lang="en-US" dirty="0">
                <a:sym typeface="Wingdings" pitchFamily="2" charset="2"/>
              </a:rPr>
              <a:t>Rows</a:t>
            </a:r>
          </a:p>
          <a:p>
            <a:pPr lvl="1"/>
            <a:r>
              <a:rPr lang="en-US" dirty="0">
                <a:sym typeface="Wingdings" pitchFamily="2" charset="2"/>
              </a:rPr>
              <a:t>Values</a:t>
            </a:r>
          </a:p>
          <a:p>
            <a:pPr lvl="1"/>
            <a:r>
              <a:rPr lang="en-US" dirty="0">
                <a:sym typeface="Wingdings" pitchFamily="2" charset="2"/>
              </a:rPr>
              <a:t>For simple pivots, you can skip columns and filters</a:t>
            </a:r>
          </a:p>
          <a:p>
            <a:r>
              <a:rPr lang="en-US" dirty="0">
                <a:sym typeface="Wingdings" pitchFamily="2" charset="2"/>
              </a:rPr>
              <a:t>See the results of your changes immediately to the left! </a:t>
            </a: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sz="4000" b="1" dirty="0">
              <a:solidFill>
                <a:srgbClr val="92D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3D3179-24D3-854C-9949-9A08CA5DD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103" y="985572"/>
            <a:ext cx="2487250" cy="495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88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07D0-C867-024E-A727-BDD9769A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 your pivot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A785-58FC-5647-8BFB-0BA095451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80200" cy="4351338"/>
          </a:xfrm>
        </p:spPr>
        <p:txBody>
          <a:bodyPr>
            <a:normAutofit/>
          </a:bodyPr>
          <a:lstStyle/>
          <a:p>
            <a:r>
              <a:rPr lang="en-US" dirty="0"/>
              <a:t>Click the “</a:t>
            </a:r>
            <a:r>
              <a:rPr lang="en-US" dirty="0" err="1"/>
              <a:t>i</a:t>
            </a:r>
            <a:r>
              <a:rPr lang="en-US" dirty="0"/>
              <a:t>” icon next to a field name to set the formatting</a:t>
            </a:r>
          </a:p>
          <a:p>
            <a:r>
              <a:rPr lang="en-US" dirty="0"/>
              <a:t>Pop-up will give you options to:</a:t>
            </a:r>
          </a:p>
          <a:p>
            <a:pPr lvl="1"/>
            <a:r>
              <a:rPr lang="en-US" dirty="0">
                <a:sym typeface="Wingdings" pitchFamily="2" charset="2"/>
              </a:rPr>
              <a:t>Summarize By</a:t>
            </a:r>
          </a:p>
          <a:p>
            <a:pPr lvl="1"/>
            <a:r>
              <a:rPr lang="en-US" dirty="0">
                <a:sym typeface="Wingdings" pitchFamily="2" charset="2"/>
              </a:rPr>
              <a:t>Show Data As</a:t>
            </a:r>
          </a:p>
          <a:p>
            <a:r>
              <a:rPr lang="en-US" dirty="0">
                <a:sym typeface="Wingdings" pitchFamily="2" charset="2"/>
              </a:rPr>
              <a:t>See the results of your changes immediately to the left! </a:t>
            </a: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sz="4000" b="1" dirty="0">
              <a:solidFill>
                <a:srgbClr val="92D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D4262-8081-504F-AF37-DF8CCC729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7355" y="736601"/>
            <a:ext cx="2455796" cy="2544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F57E93-C2F0-0B45-81D7-A82FCBC43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373" y="3462867"/>
            <a:ext cx="2341959" cy="323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48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07D0-C867-024E-A727-BDD9769A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your pivot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A785-58FC-5647-8BFB-0BA095451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80200" cy="4351338"/>
          </a:xfrm>
        </p:spPr>
        <p:txBody>
          <a:bodyPr>
            <a:normAutofit/>
          </a:bodyPr>
          <a:lstStyle/>
          <a:p>
            <a:r>
              <a:rPr lang="en-US" dirty="0"/>
              <a:t>Click the 🔽 next to “Row Labels” for smart sorting options</a:t>
            </a:r>
          </a:p>
          <a:p>
            <a:r>
              <a:rPr lang="en-US" dirty="0"/>
              <a:t>Change “sort by” to sort by any column values</a:t>
            </a:r>
          </a:p>
          <a:p>
            <a:pPr marL="457200" lvl="1" indent="0">
              <a:buNone/>
            </a:pPr>
            <a:endParaRPr lang="en-US" sz="4000" b="1" dirty="0">
              <a:solidFill>
                <a:srgbClr val="92D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00EEDC-9149-BB45-A32E-D909A8131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056" y="1690688"/>
            <a:ext cx="3397309" cy="404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79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77CC8-7418-094C-A0C0-F5BC91E3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930"/>
            <a:ext cx="10515600" cy="1325563"/>
          </a:xfrm>
        </p:spPr>
        <p:txBody>
          <a:bodyPr/>
          <a:lstStyle/>
          <a:p>
            <a:r>
              <a:rPr lang="en-US" dirty="0"/>
              <a:t>Activity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0256F-1073-8547-84C6-0D45E8D8C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387"/>
            <a:ext cx="10515600" cy="52086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Same dataset: </a:t>
            </a:r>
            <a:r>
              <a:rPr lang="en-US" b="1" dirty="0">
                <a:ea typeface="+mn-lt"/>
                <a:cs typeface="+mn-lt"/>
              </a:rPr>
              <a:t>bit.ly/usc-fall24-excel3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a PivotTable to show the same result as Part 1 (for each category, average number of downloads, and total number of shows)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Change the number of shows column to display the percent of total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a second row split by Release Day.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Also try Release Day as a column, see which you like better!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a pivot table to find: How many </a:t>
            </a:r>
            <a:r>
              <a:rPr lang="en-US" i="1" dirty="0"/>
              <a:t>total </a:t>
            </a:r>
            <a:r>
              <a:rPr lang="en-US" dirty="0"/>
              <a:t>monthly downloads do we get from News shows that are released on Wednesdays?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36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D2FCD-FBC7-AA48-8DAF-E820B1A45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table tips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7F77592-053C-BD44-9B82-FFDAFA5803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7465" y="3462252"/>
            <a:ext cx="10083801" cy="85539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1EAE32-8778-BF4E-9CBA-FC2D17614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597025"/>
            <a:ext cx="10439400" cy="4351338"/>
          </a:xfrm>
        </p:spPr>
        <p:txBody>
          <a:bodyPr/>
          <a:lstStyle/>
          <a:p>
            <a:r>
              <a:rPr lang="en-US" dirty="0"/>
              <a:t>Whenever you click into your pivot table, you get two new sections of the top ribbon: Analyze and Design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Field List on the top right will show/hide the builder view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Design tab lets you set colors, grand totals, etc.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4A7EF7B-C6DA-8C47-9121-7B8D053C2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029676"/>
            <a:ext cx="9567333" cy="91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90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77CC8-7418-094C-A0C0-F5BC91E3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930"/>
            <a:ext cx="10515600" cy="1325563"/>
          </a:xfrm>
        </p:spPr>
        <p:txBody>
          <a:bodyPr/>
          <a:lstStyle/>
          <a:p>
            <a:r>
              <a:rPr lang="en-US" dirty="0"/>
              <a:t>Adding a pivot chart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0256F-1073-8547-84C6-0D45E8D8C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387"/>
            <a:ext cx="10515600" cy="5208608"/>
          </a:xfrm>
        </p:spPr>
        <p:txBody>
          <a:bodyPr>
            <a:normAutofit/>
          </a:bodyPr>
          <a:lstStyle/>
          <a:p>
            <a:r>
              <a:rPr lang="en-US" dirty="0"/>
              <a:t>From the Analyze ribbon, click PivotChart</a:t>
            </a:r>
          </a:p>
          <a:p>
            <a:r>
              <a:rPr lang="en-US" dirty="0"/>
              <a:t>A chart will automatically populate!</a:t>
            </a:r>
          </a:p>
          <a:p>
            <a:r>
              <a:rPr lang="en-US" dirty="0"/>
              <a:t>You’ll get more new ribbons at the top: PivotChart Analyze and Design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Under Design, you can:</a:t>
            </a:r>
          </a:p>
          <a:p>
            <a:pPr lvl="1"/>
            <a:r>
              <a:rPr lang="en-US" dirty="0"/>
              <a:t>Change Chart Type</a:t>
            </a:r>
          </a:p>
          <a:p>
            <a:pPr lvl="1"/>
            <a:r>
              <a:rPr lang="en-US" dirty="0"/>
              <a:t>Quick Layout</a:t>
            </a:r>
          </a:p>
          <a:p>
            <a:pPr lvl="1"/>
            <a:r>
              <a:rPr lang="en-US" dirty="0"/>
              <a:t>Add Chart Element</a:t>
            </a:r>
          </a:p>
          <a:p>
            <a:pPr lvl="1"/>
            <a:r>
              <a:rPr lang="en-US" dirty="0"/>
              <a:t>Change Colors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0AE12E-6E03-B947-8F66-566802012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0" y="3010893"/>
            <a:ext cx="10151533" cy="8134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8F1461-10D8-0E48-A950-2A40B3AB6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793" y="3981691"/>
            <a:ext cx="2080808" cy="218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59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77CC8-7418-094C-A0C0-F5BC91E3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930"/>
            <a:ext cx="10515600" cy="1325563"/>
          </a:xfrm>
        </p:spPr>
        <p:txBody>
          <a:bodyPr/>
          <a:lstStyle/>
          <a:p>
            <a:r>
              <a:rPr lang="en-US" dirty="0"/>
              <a:t>Non-pivot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0256F-1073-8547-84C6-0D45E8D8C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387"/>
            <a:ext cx="10515600" cy="5208608"/>
          </a:xfrm>
        </p:spPr>
        <p:txBody>
          <a:bodyPr>
            <a:normAutofit/>
          </a:bodyPr>
          <a:lstStyle/>
          <a:p>
            <a:r>
              <a:rPr lang="en-US" dirty="0"/>
              <a:t>Everything we just talked about to insert a chart can be done from a static non-pivot table, like the one we did at the beginning</a:t>
            </a:r>
          </a:p>
          <a:p>
            <a:r>
              <a:rPr lang="en-US" dirty="0"/>
              <a:t>Select all data (</a:t>
            </a:r>
            <a:r>
              <a:rPr lang="en-US" dirty="0" err="1"/>
              <a:t>Cmd</a:t>
            </a:r>
            <a:r>
              <a:rPr lang="en-US" dirty="0"/>
              <a:t>-A / Ctrl-A) and use Insert </a:t>
            </a:r>
            <a:r>
              <a:rPr lang="en-US" dirty="0">
                <a:sym typeface="Wingdings" pitchFamily="2" charset="2"/>
              </a:rPr>
              <a:t> Chart</a:t>
            </a:r>
          </a:p>
          <a:p>
            <a:r>
              <a:rPr lang="en-US" dirty="0">
                <a:sym typeface="Wingdings" pitchFamily="2" charset="2"/>
              </a:rPr>
              <a:t>These require a lot more manual formatting</a:t>
            </a:r>
          </a:p>
          <a:p>
            <a:r>
              <a:rPr lang="en-US" dirty="0">
                <a:sym typeface="Wingdings" pitchFamily="2" charset="2"/>
              </a:rPr>
              <a:t>Like tables – if you need a chart, it’s usually best to do a pivot chart instead of a regular chart!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30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77CC8-7418-094C-A0C0-F5BC91E3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930"/>
            <a:ext cx="10515600" cy="1325563"/>
          </a:xfrm>
        </p:spPr>
        <p:txBody>
          <a:bodyPr/>
          <a:lstStyle/>
          <a:p>
            <a:r>
              <a:rPr lang="en-US" dirty="0"/>
              <a:t>Activity part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0256F-1073-8547-84C6-0D45E8D8C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387"/>
            <a:ext cx="10515600" cy="5208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/>
              <a:t>Same dataset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/>
              <a:t>Create a pivot chart from your pivot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/>
              <a:t>Change the Chart Type, Layout, and Colors until you have a chart you like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dirty="0"/>
              <a:t>Give it a descriptive title</a:t>
            </a:r>
          </a:p>
          <a:p>
            <a:pPr marL="514350" indent="-514350">
              <a:buFont typeface="+mj-lt"/>
              <a:buAutoNum type="arabicPeriod"/>
            </a:pPr>
            <a:endParaRPr lang="en-US" sz="3500" dirty="0"/>
          </a:p>
          <a:p>
            <a:pPr marL="0" indent="0">
              <a:buNone/>
            </a:pPr>
            <a:r>
              <a:rPr lang="en-US" sz="3500" i="1" dirty="0"/>
              <a:t>Just for fun: create a regular chart from your non-pivot table from part 1. </a:t>
            </a:r>
            <a:endParaRPr lang="en-US" i="1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41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07D0-C867-024E-A727-BDD9769A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or editing data in a pivot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A785-58FC-5647-8BFB-0BA095451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add or edit any data in the source sheet of your pivot table, the chart will not automatically update until you refresh </a:t>
            </a:r>
          </a:p>
          <a:p>
            <a:pPr lvl="1"/>
            <a:r>
              <a:rPr lang="en-US" dirty="0"/>
              <a:t>Click the Refresh button in the Analyze tab</a:t>
            </a:r>
          </a:p>
          <a:p>
            <a:pPr lvl="1"/>
            <a:r>
              <a:rPr lang="en-US" i="1" dirty="0"/>
              <a:t>Excel only! </a:t>
            </a:r>
            <a:r>
              <a:rPr lang="en-US" i="1" dirty="0" err="1"/>
              <a:t>GSheets</a:t>
            </a:r>
            <a:r>
              <a:rPr lang="en-US" i="1" dirty="0"/>
              <a:t> automatically updates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If you add rows to your source data, use </a:t>
            </a:r>
            <a:r>
              <a:rPr lang="en-US" b="1" dirty="0"/>
              <a:t>Change Data Source </a:t>
            </a:r>
            <a:r>
              <a:rPr lang="en-US" dirty="0"/>
              <a:t>to update the range</a:t>
            </a:r>
          </a:p>
          <a:p>
            <a:r>
              <a:rPr lang="en-US" dirty="0"/>
              <a:t>Once the pivot table is refreshed, the pivot chart will auto-update!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39030E-8091-6F41-B357-20B72F105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0" y="3550444"/>
            <a:ext cx="17780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0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0ABB3-A0D1-F74B-A226-98226E000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today’s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A3EE7-0307-4048-A2E0-6C14FBE5A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Create and modify a pivot table</a:t>
            </a:r>
          </a:p>
          <a:p>
            <a:pPr lvl="0"/>
            <a:r>
              <a:rPr lang="en-US" dirty="0"/>
              <a:t>Select an effective chart type based on a scenario</a:t>
            </a:r>
          </a:p>
          <a:p>
            <a:r>
              <a:rPr lang="en-US" dirty="0"/>
              <a:t>Understand static vs. pivot charts</a:t>
            </a:r>
          </a:p>
          <a:p>
            <a:r>
              <a:rPr lang="en-US" dirty="0"/>
              <a:t>Format charts effectively with layouts and labeling</a:t>
            </a:r>
          </a:p>
        </p:txBody>
      </p:sp>
    </p:spTree>
    <p:extLst>
      <p:ext uri="{BB962C8B-B14F-4D97-AF65-F5344CB8AC3E}">
        <p14:creationId xmlns:p14="http://schemas.microsoft.com/office/powerpoint/2010/main" val="641632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07D0-C867-024E-A727-BDD9769A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part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A785-58FC-5647-8BFB-0BA095451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82933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On the shows source tab, use Edit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Find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Replace to change the cells “Technology” to “Tech”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Refresh your pivot table to reflect the change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 a row to your dataset with a fake podcast and change the data source so that it’s included in your pivot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back to your original table from part 1 – notice the error?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4000" b="1" dirty="0">
              <a:solidFill>
                <a:srgbClr val="92D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6F5813-9C4C-1648-B784-94B1679B2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63" y="1570615"/>
            <a:ext cx="3715807" cy="414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67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07D0-C867-024E-A727-BDD9769A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 which type of chart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754C4E-7DB1-0C46-A04B-AAFCC4123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9070" y="2378801"/>
            <a:ext cx="2384730" cy="250517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348F94-8F56-AD47-9BD8-20D95850C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88219" cy="4351338"/>
          </a:xfrm>
        </p:spPr>
        <p:txBody>
          <a:bodyPr/>
          <a:lstStyle/>
          <a:p>
            <a:r>
              <a:rPr lang="en-US" dirty="0"/>
              <a:t>What is the point I’m trying to make to my audience?</a:t>
            </a:r>
          </a:p>
          <a:p>
            <a:pPr lvl="1"/>
            <a:r>
              <a:rPr lang="en-US" dirty="0"/>
              <a:t>“Our top categories of shows are Tech and Business”</a:t>
            </a:r>
          </a:p>
          <a:p>
            <a:pPr lvl="1"/>
            <a:r>
              <a:rPr lang="en-US" dirty="0"/>
              <a:t>“All major categories are represented in our shows”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3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607D0-C867-024E-A727-BDD9769A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A785-58FC-5647-8BFB-0BA0954519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Excel Dashboards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Later this semester: SQL and Python!</a:t>
            </a:r>
            <a:endParaRPr lang="en-US" dirty="0">
              <a:ea typeface="Calibri"/>
              <a:cs typeface="Calibri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4000" b="1" dirty="0">
              <a:solidFill>
                <a:srgbClr val="92D05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EDD2C-1C4A-CE45-AF5E-CE546007FD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Good Excel learning tools:</a:t>
            </a:r>
          </a:p>
          <a:p>
            <a:pPr fontAlgn="base"/>
            <a:r>
              <a:rPr lang="en-US" dirty="0"/>
              <a:t>Miss Excel (IG/TikTok)</a:t>
            </a:r>
          </a:p>
          <a:p>
            <a:pPr fontAlgn="base"/>
            <a:r>
              <a:rPr lang="en-US" dirty="0" err="1"/>
              <a:t>PolicyViz</a:t>
            </a:r>
            <a:r>
              <a:rPr lang="en-US" dirty="0"/>
              <a:t> (email/website)</a:t>
            </a:r>
          </a:p>
          <a:p>
            <a:pPr fontAlgn="base"/>
            <a:r>
              <a:rPr lang="en-US" dirty="0" err="1"/>
              <a:t>Exceljet</a:t>
            </a:r>
            <a:r>
              <a:rPr lang="en-US" dirty="0"/>
              <a:t> (reference site)</a:t>
            </a:r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marL="0" indent="0" fontAlgn="base">
              <a:buNone/>
            </a:pPr>
            <a:r>
              <a:rPr lang="en-US" dirty="0"/>
              <a:t>Rachel Whaley</a:t>
            </a:r>
          </a:p>
          <a:p>
            <a:pPr marL="0" indent="0">
              <a:buNone/>
            </a:pPr>
            <a:r>
              <a:rPr lang="en-US" dirty="0">
                <a:ea typeface="Calibri"/>
                <a:cs typeface="Calibri"/>
              </a:rPr>
              <a:t>linkedin.com/in/</a:t>
            </a:r>
            <a:r>
              <a:rPr lang="en-US" dirty="0" err="1">
                <a:ea typeface="Calibri"/>
                <a:cs typeface="Calibri"/>
              </a:rPr>
              <a:t>rachelrwhaley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7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6CDC5-B64C-B247-81A1-016750631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270BA-EAA6-CB49-BDC5-CB0C52E2E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Define and create a table and chart</a:t>
            </a:r>
          </a:p>
          <a:p>
            <a:r>
              <a:rPr lang="en-US" dirty="0"/>
              <a:t>Define and create a pivot table and pivot chart </a:t>
            </a:r>
          </a:p>
          <a:p>
            <a:r>
              <a:rPr lang="en-US" dirty="0"/>
              <a:t>Named ranges and labeling</a:t>
            </a:r>
          </a:p>
          <a:p>
            <a:r>
              <a:rPr lang="en-US" dirty="0">
                <a:ea typeface="Calibri"/>
                <a:cs typeface="Calibri"/>
              </a:rPr>
              <a:t>Conditional formatting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72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6CDC5-B64C-B247-81A1-016750631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Covered so far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270BA-EAA6-CB49-BDC5-CB0C52E2E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Data formatting basics</a:t>
            </a:r>
          </a:p>
          <a:p>
            <a:r>
              <a:rPr lang="en-US" dirty="0"/>
              <a:t>Data validation</a:t>
            </a:r>
          </a:p>
          <a:p>
            <a:r>
              <a:rPr lang="en-US" dirty="0"/>
              <a:t>Basic formulas</a:t>
            </a:r>
          </a:p>
          <a:p>
            <a:r>
              <a:rPr lang="en-US" dirty="0"/>
              <a:t>Combining formulas</a:t>
            </a:r>
          </a:p>
          <a:p>
            <a:r>
              <a:rPr lang="en-US" dirty="0"/>
              <a:t>VLOOKUP and XLOOKUP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21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6FC7-1D30-1C42-BBE3-EC99ADDFE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to solve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9758E-2924-6147-ABC0-C92FDA311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96752" cy="4351338"/>
          </a:xfrm>
        </p:spPr>
        <p:txBody>
          <a:bodyPr/>
          <a:lstStyle/>
          <a:p>
            <a:r>
              <a:rPr lang="en-US" dirty="0"/>
              <a:t>You do marketing for a large network of 500 podcasts</a:t>
            </a:r>
          </a:p>
          <a:p>
            <a:r>
              <a:rPr lang="en-US" dirty="0"/>
              <a:t>For each category of our shows, find the average number of downloads per month</a:t>
            </a:r>
          </a:p>
        </p:txBody>
      </p:sp>
    </p:spTree>
    <p:extLst>
      <p:ext uri="{BB962C8B-B14F-4D97-AF65-F5344CB8AC3E}">
        <p14:creationId xmlns:p14="http://schemas.microsoft.com/office/powerpoint/2010/main" val="10415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D2918-05A6-294B-BE7A-07E869B0A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Formula basics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78E61-4C14-5242-95A2-56592586B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Insert </a:t>
            </a:r>
            <a:r>
              <a:rPr lang="en-US" dirty="0">
                <a:sym typeface="Wingdings" pitchFamily="2" charset="2"/>
              </a:rPr>
              <a:t> Function to see the list of options </a:t>
            </a:r>
          </a:p>
          <a:p>
            <a:r>
              <a:rPr lang="en-US" dirty="0">
                <a:sym typeface="Wingdings" pitchFamily="2" charset="2"/>
              </a:rPr>
              <a:t>Syntax:</a:t>
            </a:r>
          </a:p>
          <a:p>
            <a:pPr lvl="1"/>
            <a:r>
              <a:rPr lang="en-US" dirty="0">
                <a:sym typeface="Wingdings" pitchFamily="2" charset="2"/>
              </a:rPr>
              <a:t>How many arguments</a:t>
            </a:r>
          </a:p>
          <a:p>
            <a:pPr lvl="1"/>
            <a:r>
              <a:rPr lang="en-US" dirty="0">
                <a:sym typeface="Wingdings" pitchFamily="2" charset="2"/>
              </a:rPr>
              <a:t>Meaning of each argument</a:t>
            </a:r>
          </a:p>
          <a:p>
            <a:r>
              <a:rPr lang="en-US" dirty="0">
                <a:sym typeface="Wingdings" pitchFamily="2" charset="2"/>
              </a:rPr>
              <a:t>Insert Function button</a:t>
            </a:r>
          </a:p>
          <a:p>
            <a:pPr lvl="1"/>
            <a:r>
              <a:rPr lang="en-US" dirty="0">
                <a:sym typeface="Wingdings" pitchFamily="2" charset="2"/>
              </a:rPr>
              <a:t>Or type </a:t>
            </a:r>
            <a:r>
              <a:rPr lang="en-US" b="1" dirty="0">
                <a:sym typeface="Wingdings" pitchFamily="2" charset="2"/>
              </a:rPr>
              <a:t>=function(argument) </a:t>
            </a:r>
            <a:r>
              <a:rPr lang="en-US" dirty="0">
                <a:sym typeface="Wingdings" pitchFamily="2" charset="2"/>
              </a:rPr>
              <a:t>in formula bar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sz="4000" b="1" dirty="0">
                <a:solidFill>
                  <a:srgbClr val="92D050"/>
                </a:solidFill>
                <a:sym typeface="Wingdings" pitchFamily="2" charset="2"/>
              </a:rPr>
              <a:t>=AVERAGE(D:D)</a:t>
            </a:r>
          </a:p>
          <a:p>
            <a:pPr marL="457200" lvl="1" indent="0">
              <a:buNone/>
            </a:pPr>
            <a:endParaRPr lang="en-US" sz="4000" b="1" dirty="0">
              <a:solidFill>
                <a:srgbClr val="92D050"/>
              </a:solidFill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sz="4000" b="1" dirty="0">
                <a:solidFill>
                  <a:srgbClr val="92D050"/>
                </a:solidFill>
              </a:rPr>
              <a:t>=COUNTIF(F2:F15,"&gt;2")</a:t>
            </a:r>
          </a:p>
          <a:p>
            <a:pPr marL="457200" lvl="1" indent="0">
              <a:buNone/>
            </a:pPr>
            <a:endParaRPr lang="en-US" sz="4000" b="1" dirty="0">
              <a:solidFill>
                <a:srgbClr val="92D050"/>
              </a:solidFill>
            </a:endParaRPr>
          </a:p>
          <a:p>
            <a:pPr marL="457200" lvl="1" indent="0">
              <a:buNone/>
            </a:pPr>
            <a:r>
              <a:rPr lang="en-US" sz="4000" b="1" dirty="0">
                <a:solidFill>
                  <a:srgbClr val="92D050"/>
                </a:solidFill>
              </a:rPr>
              <a:t>=SUMIF(F2:F15,"&gt;2",G2:G15)</a:t>
            </a:r>
          </a:p>
          <a:p>
            <a:pPr marL="457200" lvl="1" indent="0">
              <a:buNone/>
            </a:pPr>
            <a:endParaRPr lang="en-US" sz="4000" b="1" dirty="0">
              <a:solidFill>
                <a:srgbClr val="92D050"/>
              </a:solidFill>
              <a:sym typeface="Wingdings" pitchFamily="2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B58463-320B-804A-8FB8-70BFAF442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963" y="544997"/>
            <a:ext cx="2631303" cy="569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20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D2918-05A6-294B-BE7A-07E869B0A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for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78E61-4C14-5242-95A2-56592586B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27428" cy="4351338"/>
          </a:xfrm>
        </p:spPr>
        <p:txBody>
          <a:bodyPr>
            <a:normAutofit/>
          </a:bodyPr>
          <a:lstStyle/>
          <a:p>
            <a:r>
              <a:rPr lang="en-US" dirty="0"/>
              <a:t>Clear header for every column</a:t>
            </a: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Format numbers</a:t>
            </a:r>
          </a:p>
          <a:p>
            <a:pPr lvl="1"/>
            <a:r>
              <a:rPr lang="en-US" dirty="0">
                <a:sym typeface="Wingdings" pitchFamily="2" charset="2"/>
              </a:rPr>
              <a:t>Units, decimals, commas as needed</a:t>
            </a:r>
          </a:p>
          <a:p>
            <a:pPr lvl="1"/>
            <a:r>
              <a:rPr lang="en-US" dirty="0">
                <a:sym typeface="Wingdings" pitchFamily="2" charset="2"/>
              </a:rPr>
              <a:t>If it’s not fractional, don’t display decimals</a:t>
            </a:r>
          </a:p>
          <a:p>
            <a:r>
              <a:rPr lang="en-US" dirty="0">
                <a:sym typeface="Wingdings" pitchFamily="2" charset="2"/>
              </a:rPr>
              <a:t>Use </a:t>
            </a:r>
            <a:r>
              <a:rPr lang="en-US" b="1" dirty="0">
                <a:sym typeface="Wingdings" pitchFamily="2" charset="2"/>
              </a:rPr>
              <a:t>Format as Table </a:t>
            </a:r>
            <a:r>
              <a:rPr lang="en-US" dirty="0">
                <a:sym typeface="Wingdings" pitchFamily="2" charset="2"/>
              </a:rPr>
              <a:t>on your final product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54EFE-79ED-084B-B42D-300DDF2CA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095" y="4199467"/>
            <a:ext cx="1564105" cy="152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05ED27-FFC0-8E4A-B536-7055FD764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71" y="2280149"/>
            <a:ext cx="3266018" cy="129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03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77CC8-7418-094C-A0C0-F5BC91E35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930"/>
            <a:ext cx="10515600" cy="1325563"/>
          </a:xfrm>
        </p:spPr>
        <p:txBody>
          <a:bodyPr/>
          <a:lstStyle/>
          <a:p>
            <a:r>
              <a:rPr lang="en-US" dirty="0"/>
              <a:t>Activity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0256F-1073-8547-84C6-0D45E8D8C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387"/>
            <a:ext cx="10515600" cy="52086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500" dirty="0"/>
              <a:t>Download this dataset: </a:t>
            </a:r>
            <a:r>
              <a:rPr lang="en-US" sz="3500" b="1" dirty="0">
                <a:ea typeface="+mn-lt"/>
                <a:cs typeface="+mn-lt"/>
              </a:rPr>
              <a:t>bit.ly/usc-fall24-excel3</a:t>
            </a:r>
          </a:p>
          <a:p>
            <a:pPr marL="0" indent="0">
              <a:buNone/>
            </a:pPr>
            <a:r>
              <a:rPr lang="en-US" dirty="0"/>
              <a:t>Create a summary table with these steps:</a:t>
            </a:r>
          </a:p>
          <a:p>
            <a:pPr marL="514350" indent="-514350">
              <a:buAutoNum type="arabicPeriod"/>
            </a:pPr>
            <a:r>
              <a:rPr lang="en-US" dirty="0"/>
              <a:t>Create a new sheet (tab) in your workbook called Summary</a:t>
            </a:r>
          </a:p>
          <a:p>
            <a:pPr marL="514350" indent="-514350">
              <a:buAutoNum type="arabicPeriod"/>
            </a:pPr>
            <a:r>
              <a:rPr lang="en-US" dirty="0"/>
              <a:t>Select all the categories and paste them into your new sheet</a:t>
            </a:r>
          </a:p>
          <a:p>
            <a:pPr marL="514350" indent="-514350">
              <a:buAutoNum type="arabicPeriod"/>
            </a:pPr>
            <a:r>
              <a:rPr lang="en-US" dirty="0"/>
              <a:t>Use the Remove Duplicates tool to create a list of categories</a:t>
            </a:r>
          </a:p>
          <a:p>
            <a:pPr marL="514350" indent="-514350">
              <a:buAutoNum type="arabicPeriod"/>
            </a:pPr>
            <a:r>
              <a:rPr lang="en-US" dirty="0"/>
              <a:t>Display how many shows are in each category using COUNTIF</a:t>
            </a:r>
          </a:p>
          <a:p>
            <a:pPr marL="514350" indent="-514350">
              <a:buAutoNum type="arabicPeriod"/>
            </a:pPr>
            <a:r>
              <a:rPr lang="en-US" dirty="0"/>
              <a:t>Display the average monthly downloads for each category using AVERAGEIF</a:t>
            </a:r>
          </a:p>
          <a:p>
            <a:pPr marL="514350" indent="-514350">
              <a:buAutoNum type="arabicPeriod"/>
            </a:pPr>
            <a:r>
              <a:rPr lang="en-US" dirty="0"/>
              <a:t>Sort by the average downloads, descending </a:t>
            </a:r>
          </a:p>
          <a:p>
            <a:pPr marL="514350" indent="-514350">
              <a:buAutoNum type="arabicPeriod"/>
            </a:pPr>
            <a:r>
              <a:rPr lang="en-US" dirty="0"/>
              <a:t>Format as table, be sure to add clear headers!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6B8263-B46C-F045-88EC-BAD54E020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2132" y="5055078"/>
            <a:ext cx="2899833" cy="153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48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E0ED4-C7C0-5749-AEA2-BD605E2DD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pivot tables?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4DD57-9C01-BD4C-911C-3296A0087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672145" cy="4351338"/>
          </a:xfrm>
        </p:spPr>
        <p:txBody>
          <a:bodyPr/>
          <a:lstStyle/>
          <a:p>
            <a:r>
              <a:rPr lang="en-US" dirty="0"/>
              <a:t>They accomplish the same thing we just did, but way more easily and faster! </a:t>
            </a:r>
          </a:p>
          <a:p>
            <a:r>
              <a:rPr lang="en-US" dirty="0"/>
              <a:t>The formulas we just did are conceptually the same thing that the pivot table will do</a:t>
            </a:r>
          </a:p>
          <a:p>
            <a:r>
              <a:rPr lang="en-US" dirty="0"/>
              <a:t>AND, pivot tables add a lot of helpful other features! </a:t>
            </a:r>
          </a:p>
          <a:p>
            <a:pPr lvl="1"/>
            <a:r>
              <a:rPr lang="en-US" dirty="0"/>
              <a:t>Quickly change summary without re-writing a formula</a:t>
            </a:r>
          </a:p>
          <a:p>
            <a:pPr lvl="1"/>
            <a:r>
              <a:rPr lang="en-US" dirty="0"/>
              <a:t>Change display format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2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5324</TotalTime>
  <Words>1051</Words>
  <Application>Microsoft Office PowerPoint</Application>
  <PresentationFormat>Widescreen</PresentationFormat>
  <Paragraphs>153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Intro to Excel Week 3: Charts and Tables</vt:lpstr>
      <vt:lpstr>After today’s session</vt:lpstr>
      <vt:lpstr>Today’s topics</vt:lpstr>
      <vt:lpstr>Covered so far</vt:lpstr>
      <vt:lpstr>The problem to solve</vt:lpstr>
      <vt:lpstr>Formula basics review</vt:lpstr>
      <vt:lpstr>Best practices for tables</vt:lpstr>
      <vt:lpstr>Activity Part 1</vt:lpstr>
      <vt:lpstr>Why pivot tables?</vt:lpstr>
      <vt:lpstr>To create a pivot table</vt:lpstr>
      <vt:lpstr>Build your pivot</vt:lpstr>
      <vt:lpstr>Customize your pivot</vt:lpstr>
      <vt:lpstr>Sort your pivot</vt:lpstr>
      <vt:lpstr>Activity Part 2</vt:lpstr>
      <vt:lpstr>Pivot table tips</vt:lpstr>
      <vt:lpstr>Adding a pivot chart</vt:lpstr>
      <vt:lpstr>Non-pivot charts</vt:lpstr>
      <vt:lpstr>Activity part 3</vt:lpstr>
      <vt:lpstr>Adding or editing data in a pivot table</vt:lpstr>
      <vt:lpstr>Activity part 4</vt:lpstr>
      <vt:lpstr>When to use which type of chart</vt:lpstr>
      <vt:lpstr>Upcoming sessions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 Week 2</dc:title>
  <dc:creator>Rachel Whaley</dc:creator>
  <cp:lastModifiedBy>Rachel Whaley</cp:lastModifiedBy>
  <cp:revision>80</cp:revision>
  <dcterms:created xsi:type="dcterms:W3CDTF">2024-02-03T16:00:52Z</dcterms:created>
  <dcterms:modified xsi:type="dcterms:W3CDTF">2024-09-23T21:54:57Z</dcterms:modified>
</cp:coreProperties>
</file>