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57" r:id="rId4"/>
    <p:sldId id="281" r:id="rId5"/>
    <p:sldId id="289" r:id="rId6"/>
    <p:sldId id="291" r:id="rId7"/>
    <p:sldId id="290" r:id="rId8"/>
    <p:sldId id="294" r:id="rId9"/>
    <p:sldId id="274" r:id="rId10"/>
    <p:sldId id="285" r:id="rId11"/>
    <p:sldId id="296" r:id="rId12"/>
    <p:sldId id="261" r:id="rId13"/>
    <p:sldId id="273" r:id="rId14"/>
    <p:sldId id="270" r:id="rId15"/>
    <p:sldId id="267" r:id="rId16"/>
    <p:sldId id="278" r:id="rId17"/>
    <p:sldId id="293" r:id="rId18"/>
    <p:sldId id="269" r:id="rId19"/>
    <p:sldId id="295" r:id="rId20"/>
    <p:sldId id="292" r:id="rId21"/>
    <p:sldId id="277" r:id="rId22"/>
    <p:sldId id="262" r:id="rId23"/>
    <p:sldId id="271" r:id="rId24"/>
    <p:sldId id="288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85"/>
    <p:restoredTop sz="96612"/>
  </p:normalViewPr>
  <p:slideViewPr>
    <p:cSldViewPr snapToGrid="0" snapToObjects="1">
      <p:cViewPr varScale="1">
        <p:scale>
          <a:sx n="128" d="100"/>
          <a:sy n="128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9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3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6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3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0C45-D49D-ED4B-91B9-311A424FE70F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35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usc-fall24-excel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usc-fall24-excel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usc-fall24-excel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0166-DC70-3C40-A03A-CC672CDE5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 to Excel</a:t>
            </a:r>
            <a:br>
              <a:rPr lang="en-US" dirty="0"/>
            </a:br>
            <a:r>
              <a:rPr lang="en-US" dirty="0"/>
              <a:t>Week 4: Dashboards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D072B-97E8-564D-90A1-27DF37136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USC Annenberg Digital Lounge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sz="3500" b="1" dirty="0">
                <a:cs typeface="Calibri"/>
              </a:rPr>
              <a:t>Today's dataset: </a:t>
            </a:r>
            <a:r>
              <a:rPr lang="en-US" sz="3500" b="1" dirty="0">
                <a:ea typeface="+mn-lt"/>
                <a:cs typeface="+mn-lt"/>
                <a:hlinkClick r:id="rId2"/>
              </a:rPr>
              <a:t>bit.ly/usc-fall24-excel4</a:t>
            </a:r>
            <a:r>
              <a:rPr lang="en-US" sz="3500" b="1" dirty="0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499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6FC7-1D30-1C42-BBE3-EC99ADDF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758E-2924-6147-ABC0-C92FDA311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6752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are a Marketing Analyst for a large network of 500 podcasts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3200" i="1" dirty="0"/>
          </a:p>
          <a:p>
            <a:pPr marL="0" indent="0" algn="ctr">
              <a:buNone/>
            </a:pPr>
            <a:r>
              <a:rPr lang="en-US" sz="3200" i="1" dirty="0"/>
              <a:t>Is this a display, action, or toolbox dashboard?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458024-B7B1-46AB-0AC6-9C629DE84806}"/>
              </a:ext>
            </a:extLst>
          </p:cNvPr>
          <p:cNvSpPr txBox="1">
            <a:spLocks/>
          </p:cNvSpPr>
          <p:nvPr/>
        </p:nvSpPr>
        <p:spPr>
          <a:xfrm>
            <a:off x="1062858" y="2602077"/>
            <a:ext cx="10087303" cy="248575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COO of the network has asked you to create a dashboard to track the company’s top key metrics related to revenue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Monthly downloads by podcast content category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top 5 advertisers in 2023 by revenue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Cumulative revenue so far this year, compared to last year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One more stat or chart you think the COO might like to see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marL="914400" lvl="1" indent="-457200">
              <a:buFont typeface="Calibri Light" panose="020F0302020204030204"/>
              <a:buAutoNum type="arabicPeriod"/>
            </a:pPr>
            <a:endParaRPr lang="en-US" dirty="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153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D1D8-7941-AECF-5CCC-B9BAF066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By the end of this session, you'll have something like this!</a:t>
            </a:r>
          </a:p>
        </p:txBody>
      </p:sp>
      <p:pic>
        <p:nvPicPr>
          <p:cNvPr id="4" name="Content Placeholder 3" descr="A screenshot of a graph&#10;&#10;Description automatically generated">
            <a:extLst>
              <a:ext uri="{FF2B5EF4-FFF2-40B4-BE49-F238E27FC236}">
                <a16:creationId xmlns:a16="http://schemas.microsoft.com/office/drawing/2014/main" id="{BD8125D7-E401-A3A5-667A-C8F64DA9C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603" y="1943894"/>
            <a:ext cx="5968794" cy="4114800"/>
          </a:xfrm>
        </p:spPr>
      </p:pic>
    </p:spTree>
    <p:extLst>
      <p:ext uri="{BB962C8B-B14F-4D97-AF65-F5344CB8AC3E}">
        <p14:creationId xmlns:p14="http://schemas.microsoft.com/office/powerpoint/2010/main" val="302297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2918-05A6-294B-BE7A-07E869B0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 out initial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8E61-4C14-5242-95A2-56592586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8984" cy="4351338"/>
          </a:xfrm>
        </p:spPr>
        <p:txBody>
          <a:bodyPr>
            <a:normAutofit/>
          </a:bodyPr>
          <a:lstStyle/>
          <a:p>
            <a:r>
              <a:rPr lang="en-US" dirty="0"/>
              <a:t>Use text boxes to roughly lay out your desired end product</a:t>
            </a:r>
          </a:p>
          <a:p>
            <a:pPr lvl="1"/>
            <a:r>
              <a:rPr lang="en-US" dirty="0"/>
              <a:t>You can also just type, for tables!</a:t>
            </a:r>
          </a:p>
          <a:p>
            <a:r>
              <a:rPr lang="en-US" dirty="0">
                <a:sym typeface="Wingdings" pitchFamily="2" charset="2"/>
              </a:rPr>
              <a:t>From ribbon, Insert  Text Box</a:t>
            </a:r>
          </a:p>
          <a:p>
            <a:r>
              <a:rPr lang="en-US" dirty="0">
                <a:sym typeface="Wingdings" pitchFamily="2" charset="2"/>
              </a:rPr>
              <a:t>In your text box, helpful to center and enlarge the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7444C-ABB9-2240-B431-CCBE2416A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064" y="4550254"/>
            <a:ext cx="2220464" cy="905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1BFE1A-923A-2042-89CA-ECBCFFB85F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644" y="1615312"/>
            <a:ext cx="5073419" cy="37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0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7CC8-7418-094C-A0C0-F5BC91E3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30"/>
            <a:ext cx="10515600" cy="1325563"/>
          </a:xfrm>
        </p:spPr>
        <p:txBody>
          <a:bodyPr/>
          <a:lstStyle/>
          <a:p>
            <a:r>
              <a:rPr lang="en-US" dirty="0"/>
              <a:t>Activity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256F-1073-8547-84C6-0D45E8D8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52086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500" dirty="0"/>
              <a:t>Download this dataset: </a:t>
            </a:r>
            <a:r>
              <a:rPr lang="en-US" sz="3500" b="1" dirty="0">
                <a:hlinkClick r:id="rId2"/>
              </a:rPr>
              <a:t>bit.ly/usc-fall24-excel4</a:t>
            </a:r>
            <a:r>
              <a:rPr lang="en-US" sz="3500" b="1" dirty="0"/>
              <a:t> 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Sketch out (”whiteboard”) a very rough outline of your dashboard:</a:t>
            </a:r>
            <a:endParaRPr lang="en-US" b="1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/>
              <a:t>Create a new sheet (tab) in your workbook</a:t>
            </a:r>
          </a:p>
          <a:p>
            <a:pPr marL="514350" indent="-514350">
              <a:buAutoNum type="arabicPeriod"/>
            </a:pPr>
            <a:r>
              <a:rPr lang="en-US" dirty="0"/>
              <a:t>Use Text Boxes to roughly sketch out how you’d like your final dashboard to look (at least 1 chart, at least 1 table)</a:t>
            </a:r>
          </a:p>
          <a:p>
            <a:pPr marL="514350" indent="-514350">
              <a:buAutoNum type="arabicPeriod"/>
            </a:pPr>
            <a:r>
              <a:rPr lang="en-US" dirty="0"/>
              <a:t>Create a pivot table and play around with drag and drop to find the data layouts you might want to use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1CF26A-F7C1-4EDB-1D15-F1BB8725612D}"/>
              </a:ext>
            </a:extLst>
          </p:cNvPr>
          <p:cNvSpPr txBox="1">
            <a:spLocks/>
          </p:cNvSpPr>
          <p:nvPr/>
        </p:nvSpPr>
        <p:spPr>
          <a:xfrm>
            <a:off x="1787073" y="1984920"/>
            <a:ext cx="9722047" cy="210790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COO of the network has asked you to create a dashboard to track the company’s top key metrics related to revenue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Monthly downloads by podcast content category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top 5 advertisers in 2023 by revenue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Cumulative revenue so far this year, compared to last year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One more stat or chart you think the COO might like to see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marL="914400" lvl="1" indent="-457200">
              <a:buFont typeface="Calibri Light" panose="020F0302020204030204"/>
              <a:buAutoNum type="arabicPeriod"/>
            </a:pPr>
            <a:endParaRPr lang="en-US" dirty="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974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384" cy="4351338"/>
          </a:xfrm>
        </p:spPr>
        <p:txBody>
          <a:bodyPr>
            <a:normAutofit/>
          </a:bodyPr>
          <a:lstStyle/>
          <a:p>
            <a:r>
              <a:rPr lang="en-US" dirty="0"/>
              <a:t>Each item in your dashboard is called a </a:t>
            </a:r>
            <a:r>
              <a:rPr lang="en-US" b="1" dirty="0"/>
              <a:t>component</a:t>
            </a:r>
          </a:p>
          <a:p>
            <a:r>
              <a:rPr lang="en-US" dirty="0"/>
              <a:t>Work on one component at a time</a:t>
            </a:r>
          </a:p>
          <a:p>
            <a:pPr lvl="1"/>
            <a:r>
              <a:rPr lang="en-US" dirty="0"/>
              <a:t>Sometimes easiest to work on each in its own sheet</a:t>
            </a:r>
          </a:p>
          <a:p>
            <a:r>
              <a:rPr lang="en-US" dirty="0"/>
              <a:t>To create a chart, create a pivot table first, to make sure data is grouped correctly </a:t>
            </a:r>
          </a:p>
          <a:p>
            <a:r>
              <a:rPr lang="en-US" dirty="0"/>
              <a:t>To create a single stat (e.g. overall total, average, etc.) you can type a formula directly into a cell</a:t>
            </a:r>
          </a:p>
          <a:p>
            <a:r>
              <a:rPr lang="en-US" dirty="0"/>
              <a:t>Add enough labels/titles that you know what each component is</a:t>
            </a:r>
          </a:p>
          <a:p>
            <a:pPr lvl="1"/>
            <a:r>
              <a:rPr lang="en-US" dirty="0"/>
              <a:t>Don’t worry about colors or specific formatting yet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7CC8-7418-094C-A0C0-F5BC91E3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30"/>
            <a:ext cx="10515600" cy="1325563"/>
          </a:xfrm>
        </p:spPr>
        <p:txBody>
          <a:bodyPr/>
          <a:lstStyle/>
          <a:p>
            <a:r>
              <a:rPr lang="en-US" dirty="0"/>
              <a:t>Activity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256F-1073-8547-84C6-0D45E8D8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52086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dirty="0"/>
              <a:t>Download this dataset: </a:t>
            </a:r>
            <a:r>
              <a:rPr lang="en-US" sz="3500" b="1" dirty="0">
                <a:hlinkClick r:id="rId2"/>
              </a:rPr>
              <a:t>bit.ly/usc-fall24-excel4</a:t>
            </a:r>
            <a:r>
              <a:rPr lang="en-US" sz="3500" b="1" dirty="0"/>
              <a:t> 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Build a rough draft of your dashboard:</a:t>
            </a:r>
          </a:p>
          <a:p>
            <a:pPr marL="514350" indent="-514350">
              <a:buAutoNum type="arabicPeriod"/>
            </a:pPr>
            <a:r>
              <a:rPr lang="en-US" dirty="0"/>
              <a:t>Create a first stab at a chart/table for each of your components </a:t>
            </a:r>
          </a:p>
          <a:p>
            <a:pPr marL="514350" indent="-514350">
              <a:buAutoNum type="arabicPeriod"/>
            </a:pPr>
            <a:r>
              <a:rPr lang="en-US" dirty="0"/>
              <a:t>Don’t worry about layout or formatting yet</a:t>
            </a:r>
            <a:endParaRPr lang="en-US" dirty="0">
              <a:ea typeface="Calibri" panose="020F0502020204030204"/>
              <a:cs typeface="Calibri"/>
            </a:endParaRPr>
          </a:p>
          <a:p>
            <a:pPr lvl="1"/>
            <a:endParaRPr lang="en-US" dirty="0">
              <a:ea typeface="Calibri" panose="020F0502020204030204"/>
              <a:cs typeface="Calibri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4B83A7-AEB6-BB6A-9C5B-EE753963E92D}"/>
              </a:ext>
            </a:extLst>
          </p:cNvPr>
          <p:cNvSpPr txBox="1">
            <a:spLocks/>
          </p:cNvSpPr>
          <p:nvPr/>
        </p:nvSpPr>
        <p:spPr>
          <a:xfrm>
            <a:off x="1787073" y="1984920"/>
            <a:ext cx="9722047" cy="210790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COO of the network has asked you to create a dashboard to track the company’s top key metrics related to revenue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Monthly downloads by podcast content category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top 5 advertisers in 2023 by revenue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Cumulative revenue so far this year, compared to last year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One more stat or chart you think the COO might like to see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marL="914400" lvl="1" indent="-457200">
              <a:buFont typeface="Calibri Light" panose="020F0302020204030204"/>
              <a:buAutoNum type="arabicPeriod"/>
            </a:pPr>
            <a:endParaRPr lang="en-US" dirty="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013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2FCD-FBC7-AA48-8DAF-E820B1A4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components  -- hints!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4018E4-69BA-76E2-0ECA-7BF0F8952398}"/>
              </a:ext>
            </a:extLst>
          </p:cNvPr>
          <p:cNvSpPr txBox="1">
            <a:spLocks/>
          </p:cNvSpPr>
          <p:nvPr/>
        </p:nvSpPr>
        <p:spPr>
          <a:xfrm>
            <a:off x="670349" y="1459403"/>
            <a:ext cx="5596737" cy="252174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Monthly downloads by podcast content category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 marL="914400" lvl="1" indent="-457200"/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Pivot Table</a:t>
            </a:r>
          </a:p>
          <a:p>
            <a:pPr marL="914400" lvl="1" indent="-457200"/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Optional: Pivot Chart</a:t>
            </a:r>
          </a:p>
          <a:p>
            <a:pPr marL="914400" lvl="1" indent="-457200">
              <a:buFont typeface="Arial" panose="020F0302020204030204"/>
              <a:buChar char="•"/>
            </a:pPr>
            <a:endParaRPr lang="en-US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7C9E9F-4246-98DD-879C-6F71F2CD0F3B}"/>
              </a:ext>
            </a:extLst>
          </p:cNvPr>
          <p:cNvSpPr txBox="1">
            <a:spLocks/>
          </p:cNvSpPr>
          <p:nvPr/>
        </p:nvSpPr>
        <p:spPr>
          <a:xfrm>
            <a:off x="670349" y="4126403"/>
            <a:ext cx="5596737" cy="252174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2. The top 5 advertisers in 2023 by  revenue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marL="914400" lvl="1" indent="-457200"/>
            <a:r>
              <a:rPr lang="en-US" dirty="0" err="1">
                <a:solidFill>
                  <a:srgbClr val="000000"/>
                </a:solidFill>
                <a:cs typeface="Calibri" panose="020F0502020204030204"/>
              </a:rPr>
              <a:t>Xlookup</a:t>
            </a:r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 to get show downloads</a:t>
            </a:r>
          </a:p>
          <a:p>
            <a:pPr marL="914400" lvl="1" indent="-457200"/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Formula to get spend (Revenue = CPM*(downloads/1000)</a:t>
            </a:r>
          </a:p>
          <a:p>
            <a:pPr marL="914400" lvl="1" indent="-457200"/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Pivot Table (optional chart!)</a:t>
            </a:r>
          </a:p>
          <a:p>
            <a:pPr marL="914400" lvl="1" indent="-457200">
              <a:buFont typeface="Arial" panose="020F0302020204030204"/>
              <a:buChar char="•"/>
            </a:pPr>
            <a:endParaRPr lang="en-US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402222-0793-0280-A900-E9A58198CA07}"/>
              </a:ext>
            </a:extLst>
          </p:cNvPr>
          <p:cNvSpPr txBox="1">
            <a:spLocks/>
          </p:cNvSpPr>
          <p:nvPr/>
        </p:nvSpPr>
        <p:spPr>
          <a:xfrm>
            <a:off x="6398487" y="1459403"/>
            <a:ext cx="5596737" cy="252174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3. Cumulative revenue so far this year, compared to last year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914400" lvl="1" indent="-457200"/>
            <a:r>
              <a:rPr lang="en-US" dirty="0">
                <a:solidFill>
                  <a:srgbClr val="000000"/>
                </a:solidFill>
                <a:cs typeface="Calibri"/>
              </a:rPr>
              <a:t>In 2024 sheet, use DATE formula to convert months to dates</a:t>
            </a:r>
            <a:endParaRPr lang="en-US" dirty="0"/>
          </a:p>
          <a:p>
            <a:pPr marL="914400" lvl="1" indent="-457200"/>
            <a:r>
              <a:rPr lang="en-US" dirty="0">
                <a:solidFill>
                  <a:srgbClr val="000000"/>
                </a:solidFill>
                <a:cs typeface="Calibri"/>
              </a:rPr>
              <a:t>Add revenue formula</a:t>
            </a:r>
          </a:p>
          <a:p>
            <a:pPr marL="914400" lvl="1" indent="-457200"/>
            <a:r>
              <a:rPr lang="en-US" dirty="0">
                <a:solidFill>
                  <a:srgbClr val="000000"/>
                </a:solidFill>
                <a:cs typeface="Calibri"/>
              </a:rPr>
              <a:t>Sort both by date</a:t>
            </a:r>
          </a:p>
          <a:p>
            <a:pPr marL="914400" lvl="1" indent="-457200"/>
            <a:r>
              <a:rPr lang="en-US" dirty="0">
                <a:solidFill>
                  <a:srgbClr val="000000"/>
                </a:solidFill>
                <a:cs typeface="Calibri"/>
              </a:rPr>
              <a:t>Create 2 charts, or a chart with 2 series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cs typeface="Calibri"/>
            </a:endParaRPr>
          </a:p>
          <a:p>
            <a:pPr marL="914400" lvl="1" indent="-457200">
              <a:buFont typeface="Arial" panose="020F0302020204030204"/>
              <a:buChar char="•"/>
            </a:pP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123938-8EFB-360E-E285-718E5B5BCFF4}"/>
              </a:ext>
            </a:extLst>
          </p:cNvPr>
          <p:cNvSpPr txBox="1">
            <a:spLocks/>
          </p:cNvSpPr>
          <p:nvPr/>
        </p:nvSpPr>
        <p:spPr>
          <a:xfrm>
            <a:off x="6398487" y="4113265"/>
            <a:ext cx="5596737" cy="252174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4. One more stat or chart you think the COO might like to see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 marL="914400" lvl="1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What questions do you have about these podcasts or their revenue? 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By show? By month? By advertiser? By campaign?</a:t>
            </a:r>
          </a:p>
          <a:p>
            <a:pPr marL="914400" lvl="1" indent="-457200">
              <a:buFont typeface="Arial"/>
              <a:buChar char="•"/>
            </a:pPr>
            <a:endParaRPr lang="en-US" dirty="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329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2FCD-FBC7-AA48-8DAF-E820B1A4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interactive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1EAE32-8778-BF4E-9CBA-FC2D17614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1597025"/>
            <a:ext cx="810158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Especially for toolbox dashboards, add easy filtering tools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add a slicer (visual filter, more user friendly):</a:t>
            </a:r>
          </a:p>
          <a:p>
            <a:r>
              <a:rPr lang="en-US" dirty="0"/>
              <a:t>Click into your chart </a:t>
            </a:r>
            <a:r>
              <a:rPr lang="en-US" dirty="0">
                <a:sym typeface="Wingdings" pitchFamily="2" charset="2"/>
              </a:rPr>
              <a:t> ribbon under PivotChart Analyze  Insert Slicer  choose your attribute(s)</a:t>
            </a:r>
          </a:p>
          <a:p>
            <a:r>
              <a:rPr lang="en-US" dirty="0"/>
              <a:t>For date fields, Insert Timeline works similarly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add a filter to a PivotTable:</a:t>
            </a:r>
          </a:p>
          <a:p>
            <a:r>
              <a:rPr lang="en-US" dirty="0"/>
              <a:t>Click into your table </a:t>
            </a:r>
            <a:r>
              <a:rPr lang="en-US" dirty="0">
                <a:sym typeface="Wingdings" pitchFamily="2" charset="2"/>
              </a:rPr>
              <a:t> field list on the right  drag a field into the Filter section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6D97E-B376-FB47-BC2E-308FDF567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082" y="1423591"/>
            <a:ext cx="2933700" cy="130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FDC3FB-9C65-914C-A567-27161A03E9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757" y="2949734"/>
            <a:ext cx="1766366" cy="2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7CC8-7418-094C-A0C0-F5BC91E3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30"/>
            <a:ext cx="10515600" cy="1325563"/>
          </a:xfrm>
        </p:spPr>
        <p:txBody>
          <a:bodyPr/>
          <a:lstStyle/>
          <a:p>
            <a:r>
              <a:rPr lang="en-US" dirty="0"/>
              <a:t>Activity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256F-1073-8547-84C6-0D45E8D8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5208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Make your dashboard interactive!</a:t>
            </a:r>
            <a:endParaRPr lang="en-US" b="1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/>
              <a:t>Bring all your components into one sheet</a:t>
            </a:r>
          </a:p>
          <a:p>
            <a:pPr marL="514350" indent="-514350">
              <a:buAutoNum type="arabicPeriod"/>
            </a:pPr>
            <a:r>
              <a:rPr lang="en-US" dirty="0"/>
              <a:t>Add at least one filter and at least one slicer to your dashboard</a:t>
            </a:r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195F2C-63B2-A071-97CE-AA59613DAD4E}"/>
              </a:ext>
            </a:extLst>
          </p:cNvPr>
          <p:cNvSpPr txBox="1">
            <a:spLocks/>
          </p:cNvSpPr>
          <p:nvPr/>
        </p:nvSpPr>
        <p:spPr>
          <a:xfrm>
            <a:off x="1787073" y="1984920"/>
            <a:ext cx="9722047" cy="210790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COO of the network has asked you to create a dashboard to track the company’s top key metrics related to revenue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Monthly downloads by podcast content category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top 5 advertisers in 2023 by revenue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Cumulative revenue so far this year, compared to last year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One more stat or chart you think the COO might like to see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marL="914400" lvl="1" indent="-457200">
              <a:buFont typeface="Calibri Light" panose="020F0302020204030204"/>
              <a:buAutoNum type="arabicPeriod"/>
            </a:pPr>
            <a:endParaRPr lang="en-US" dirty="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524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2FCD-FBC7-AA48-8DAF-E820B1A4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Considerations for layout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1EAE32-8778-BF4E-9CBA-FC2D17614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1597025"/>
            <a:ext cx="1034491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question should this dashboard answer?</a:t>
            </a:r>
            <a:endParaRPr lang="en-US"/>
          </a:p>
          <a:p>
            <a:r>
              <a:rPr lang="en-US" dirty="0"/>
              <a:t>What action should be taken by a viewer of this dashboard?</a:t>
            </a:r>
          </a:p>
          <a:p>
            <a:r>
              <a:rPr lang="en-US" dirty="0"/>
              <a:t>What decisions should this dashboard inform?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these answers inform your design?</a:t>
            </a:r>
          </a:p>
          <a:p>
            <a:r>
              <a:rPr lang="en-US" dirty="0"/>
              <a:t>Priority order</a:t>
            </a:r>
          </a:p>
          <a:p>
            <a:r>
              <a:rPr lang="en-US" dirty="0"/>
              <a:t>Chart vs. table</a:t>
            </a:r>
          </a:p>
          <a:p>
            <a:r>
              <a:rPr lang="en-US" dirty="0"/>
              <a:t>Colors </a:t>
            </a:r>
          </a:p>
        </p:txBody>
      </p:sp>
    </p:spTree>
    <p:extLst>
      <p:ext uri="{BB962C8B-B14F-4D97-AF65-F5344CB8AC3E}">
        <p14:creationId xmlns:p14="http://schemas.microsoft.com/office/powerpoint/2010/main" val="50558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ABB3-A0D1-F74B-A226-98226E00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A3EE7-0307-4048-A2E0-6C14FBE5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Design a data dashboard to answer questions about the data</a:t>
            </a:r>
          </a:p>
          <a:p>
            <a:pPr lvl="0"/>
            <a:r>
              <a:rPr lang="en-US" dirty="0"/>
              <a:t>Build the dashboard you designed by using your knowledge of formatting, formulas, charts, and tables</a:t>
            </a:r>
          </a:p>
        </p:txBody>
      </p:sp>
    </p:spTree>
    <p:extLst>
      <p:ext uri="{BB962C8B-B14F-4D97-AF65-F5344CB8AC3E}">
        <p14:creationId xmlns:p14="http://schemas.microsoft.com/office/powerpoint/2010/main" val="641632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each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Consistent overall styling</a:t>
            </a:r>
          </a:p>
          <a:p>
            <a:pPr lvl="1"/>
            <a:r>
              <a:rPr lang="en-US" dirty="0"/>
              <a:t>Doesn’t have to be all same colors, but choose a consistent palette</a:t>
            </a:r>
          </a:p>
          <a:p>
            <a:r>
              <a:rPr lang="en-US" dirty="0"/>
              <a:t>Every component should have:</a:t>
            </a:r>
          </a:p>
          <a:p>
            <a:pPr marL="971550" lvl="1" indent="-514350">
              <a:buAutoNum type="arabicPeriod"/>
            </a:pPr>
            <a:r>
              <a:rPr lang="en-US" dirty="0"/>
              <a:t>A title</a:t>
            </a:r>
          </a:p>
          <a:p>
            <a:pPr marL="971550" lvl="1" indent="-514350">
              <a:buAutoNum type="arabicPeriod"/>
            </a:pPr>
            <a:r>
              <a:rPr lang="en-US" dirty="0"/>
              <a:t>Labeled axes (if a chart)</a:t>
            </a:r>
          </a:p>
          <a:p>
            <a:pPr marL="971550" lvl="1" indent="-514350">
              <a:buAutoNum type="arabicPeriod"/>
            </a:pPr>
            <a:r>
              <a:rPr lang="en-US" dirty="0"/>
              <a:t>Units (on numbers)</a:t>
            </a:r>
          </a:p>
          <a:p>
            <a:pPr marL="971550" lvl="1" indent="-514350">
              <a:buAutoNum type="arabicPeriod"/>
            </a:pPr>
            <a:r>
              <a:rPr lang="en-US" dirty="0"/>
              <a:t>A legend or data point labels or both</a:t>
            </a:r>
          </a:p>
          <a:p>
            <a:pPr marL="971550" lvl="1" indent="-514350">
              <a:buAutoNum type="arabicPeriod"/>
            </a:pPr>
            <a:r>
              <a:rPr lang="en-US" dirty="0"/>
              <a:t>If it’s a more complicated chart or table, a short bit of explanatory text alongside it (typed in a cell or in a text box)</a:t>
            </a:r>
          </a:p>
          <a:p>
            <a:r>
              <a:rPr lang="en-US" dirty="0"/>
              <a:t>Make sure components are sized appropriately relative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23159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your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Size components to fit to your screen if possible</a:t>
            </a:r>
          </a:p>
          <a:p>
            <a:pPr lvl="1"/>
            <a:r>
              <a:rPr lang="en-US" dirty="0"/>
              <a:t>If scrolling is a must, scrolling down is more user-friendly than scrolling right</a:t>
            </a:r>
          </a:p>
          <a:p>
            <a:r>
              <a:rPr lang="en-US" dirty="0"/>
              <a:t>Key elements to include (in text boxes or typed in cells):</a:t>
            </a:r>
          </a:p>
          <a:p>
            <a:pPr marL="971550" lvl="1" indent="-514350">
              <a:buAutoNum type="arabicPeriod"/>
            </a:pPr>
            <a:r>
              <a:rPr lang="en-US" dirty="0"/>
              <a:t>A title (something memorable is always good!)</a:t>
            </a:r>
          </a:p>
          <a:p>
            <a:pPr marL="971550" lvl="1" indent="-514350">
              <a:buAutoNum type="arabicPeriod"/>
            </a:pPr>
            <a:r>
              <a:rPr lang="en-US" dirty="0"/>
              <a:t>A purpose statement (1-2 sentences related to your dashboard POV)</a:t>
            </a:r>
          </a:p>
          <a:p>
            <a:pPr marL="971550" lvl="1" indent="-514350">
              <a:buAutoNum type="arabicPeriod"/>
            </a:pPr>
            <a:r>
              <a:rPr lang="en-US" dirty="0"/>
              <a:t>Your name and contact info</a:t>
            </a:r>
          </a:p>
          <a:p>
            <a:pPr marL="971550" lvl="1" indent="-514350">
              <a:buAutoNum type="arabicPeriod"/>
            </a:pPr>
            <a:r>
              <a:rPr lang="en-US" dirty="0"/>
              <a:t>The data source (even if it’s “internal company database”)</a:t>
            </a:r>
          </a:p>
          <a:p>
            <a:pPr marL="971550" lvl="1" indent="-514350">
              <a:buAutoNum type="arabicPeriod"/>
            </a:pPr>
            <a:r>
              <a:rPr lang="en-US" dirty="0"/>
              <a:t>The Last Updated Date</a:t>
            </a:r>
          </a:p>
          <a:p>
            <a:r>
              <a:rPr lang="en-US" dirty="0"/>
              <a:t>Consistent style and fonts</a:t>
            </a:r>
          </a:p>
          <a:p>
            <a:r>
              <a:rPr lang="en-US" dirty="0"/>
              <a:t>If desired, hide gridlines from the ribbon under View </a:t>
            </a:r>
            <a:r>
              <a:rPr lang="en-US" dirty="0">
                <a:sym typeface="Wingdings" pitchFamily="2" charset="2"/>
              </a:rPr>
              <a:t> Gridlines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08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0ED4-C7C0-5749-AEA2-BD605E2D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your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DD57-9C01-BD4C-911C-3296A0087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672145" cy="4351338"/>
          </a:xfrm>
        </p:spPr>
        <p:txBody>
          <a:bodyPr/>
          <a:lstStyle/>
          <a:p>
            <a:r>
              <a:rPr lang="en-US" dirty="0"/>
              <a:t>In the final workbook, your first sheet should be labeled “Dashboard” or similar</a:t>
            </a:r>
          </a:p>
          <a:p>
            <a:r>
              <a:rPr lang="en-US" dirty="0"/>
              <a:t>All sheets should be labeled, things like:</a:t>
            </a:r>
          </a:p>
          <a:p>
            <a:pPr lvl="1"/>
            <a:r>
              <a:rPr lang="en-US" dirty="0"/>
              <a:t>Raw</a:t>
            </a:r>
          </a:p>
          <a:p>
            <a:pPr lvl="1"/>
            <a:r>
              <a:rPr lang="en-US" dirty="0"/>
              <a:t>Pivot </a:t>
            </a:r>
          </a:p>
          <a:p>
            <a:pPr lvl="1"/>
            <a:r>
              <a:rPr lang="en-US" dirty="0"/>
              <a:t>Analysis</a:t>
            </a:r>
          </a:p>
          <a:p>
            <a:pPr lvl="1"/>
            <a:r>
              <a:rPr lang="en-US" dirty="0"/>
              <a:t>Draft </a:t>
            </a:r>
          </a:p>
          <a:p>
            <a:r>
              <a:rPr lang="en-US" dirty="0"/>
              <a:t>If you want a pivot chart without a table, keep the table off the main dashboard tab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866120" cy="486460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Format your dashboard:</a:t>
            </a:r>
          </a:p>
          <a:p>
            <a:pPr marL="514350" indent="-514350">
              <a:buAutoNum type="arabicPeriod"/>
            </a:pPr>
            <a:r>
              <a:rPr lang="en-US" dirty="0"/>
              <a:t>Your dashboard should state somewhere:</a:t>
            </a:r>
          </a:p>
          <a:p>
            <a:pPr marL="971550" lvl="1" indent="-514350">
              <a:buAutoNum type="arabicPeriod"/>
            </a:pPr>
            <a:r>
              <a:rPr lang="en-US" dirty="0"/>
              <a:t>A title (something memorable is always good!)</a:t>
            </a:r>
          </a:p>
          <a:p>
            <a:pPr marL="971550" lvl="1" indent="-514350">
              <a:buAutoNum type="arabicPeriod"/>
            </a:pPr>
            <a:r>
              <a:rPr lang="en-US" dirty="0"/>
              <a:t>A purpose statement (1-2 sentences related to your dashboard POV)</a:t>
            </a:r>
          </a:p>
          <a:p>
            <a:pPr marL="971550" lvl="1" indent="-514350">
              <a:buAutoNum type="arabicPeriod"/>
            </a:pPr>
            <a:r>
              <a:rPr lang="en-US" dirty="0"/>
              <a:t>Your name and contact info</a:t>
            </a:r>
          </a:p>
          <a:p>
            <a:pPr marL="971550" lvl="1" indent="-514350">
              <a:buAutoNum type="arabicPeriod"/>
            </a:pPr>
            <a:r>
              <a:rPr lang="en-US" dirty="0"/>
              <a:t>The data source (even if it’s “internal company database”)</a:t>
            </a:r>
          </a:p>
          <a:p>
            <a:pPr marL="971550" lvl="1" indent="-514350">
              <a:buAutoNum type="arabicPeriod"/>
            </a:pPr>
            <a:r>
              <a:rPr lang="en-US" dirty="0"/>
              <a:t>The Last Updated Date</a:t>
            </a:r>
          </a:p>
          <a:p>
            <a:pPr marL="514350" indent="-514350">
              <a:buAutoNum type="arabicPeriod"/>
            </a:pPr>
            <a:r>
              <a:rPr lang="en-US" dirty="0"/>
              <a:t>Clean up sizing, colors, titles, etc. and send me a screenshot! </a:t>
            </a:r>
            <a:r>
              <a:rPr lang="en-US" b="1" dirty="0"/>
              <a:t>Send to whaleyr@usc.edu</a:t>
            </a:r>
            <a:endParaRPr lang="en-US" b="1" dirty="0">
              <a:cs typeface="Calibri"/>
            </a:endParaRPr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F1DF6B-2506-6956-25FD-13665A14E995}"/>
              </a:ext>
            </a:extLst>
          </p:cNvPr>
          <p:cNvSpPr txBox="1">
            <a:spLocks/>
          </p:cNvSpPr>
          <p:nvPr/>
        </p:nvSpPr>
        <p:spPr>
          <a:xfrm>
            <a:off x="1655694" y="1446264"/>
            <a:ext cx="9722047" cy="210790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COO of the network has asked you to create a dashboard to track the company’s top key metrics related to revenue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Monthly downloads by podcast content category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top 5 current advertisers in 2023 and their revenue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Cumulative revenue so far this year, compared to last year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One more stat or chart you think the COO might like to see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marL="914400" lvl="1" indent="-457200">
              <a:buFont typeface="Calibri Light" panose="020F0302020204030204"/>
              <a:buAutoNum type="arabicPeriod"/>
            </a:pPr>
            <a:endParaRPr lang="en-US" dirty="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6967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Excel dashboards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348F94-8F56-AD47-9BD8-20D95850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27208" cy="4351338"/>
          </a:xfrm>
        </p:spPr>
        <p:txBody>
          <a:bodyPr/>
          <a:lstStyle/>
          <a:p>
            <a:r>
              <a:rPr lang="en-US" dirty="0"/>
              <a:t>Remember that when you update source data for a pivot table, you have to click Refresh in the Analyze ribbon to reflect the updates </a:t>
            </a:r>
          </a:p>
          <a:p>
            <a:r>
              <a:rPr lang="en-US" dirty="0"/>
              <a:t>Always update the Last Updated Date, and add date at end of filename</a:t>
            </a:r>
          </a:p>
          <a:p>
            <a:r>
              <a:rPr lang="en-US" dirty="0"/>
              <a:t>If you’re doing really frequent updates or sharing the same spreadsheet with a lot of people, you might need to upgrade to a more official database/dashboard tool…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3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 about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02096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SQL and Python for Data Analysis</a:t>
            </a:r>
          </a:p>
          <a:p>
            <a:r>
              <a:rPr lang="en-US" dirty="0">
                <a:ea typeface="+mn-lt"/>
                <a:cs typeface="+mn-lt"/>
              </a:rPr>
              <a:t>Week 1 (10/21): Intro to SQL </a:t>
            </a:r>
          </a:p>
          <a:p>
            <a:r>
              <a:rPr lang="en-US" dirty="0">
                <a:ea typeface="+mn-lt"/>
                <a:cs typeface="+mn-lt"/>
              </a:rPr>
              <a:t>Week 2 (11/4): Data Modeling with SQL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Week 3 (11/18): Intro to Python</a:t>
            </a:r>
          </a:p>
          <a:p>
            <a:r>
              <a:rPr lang="en-US" dirty="0">
                <a:ea typeface="+mn-lt"/>
                <a:cs typeface="+mn-lt"/>
              </a:rPr>
              <a:t>Week 4 (11/25): Analyzing Data with Python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Week 5 (12/2): Analytics &amp; Visualization with SQL and Python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Feel free to keep in touch!</a:t>
            </a:r>
          </a:p>
          <a:p>
            <a:pPr marL="0" indent="0">
              <a:buNone/>
            </a:pPr>
            <a:r>
              <a:rPr lang="en-US" dirty="0"/>
              <a:t>linkedin.com/in/</a:t>
            </a:r>
            <a:r>
              <a:rPr lang="en-US" dirty="0" err="1"/>
              <a:t>rachelrwhaley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whaleyr@usc.edu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EDD2C-1C4A-CE45-AF5E-CE546007F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6056" y="1825625"/>
            <a:ext cx="404774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Good Excel learning tools:</a:t>
            </a:r>
          </a:p>
          <a:p>
            <a:pPr fontAlgn="base"/>
            <a:r>
              <a:rPr lang="en-US" dirty="0"/>
              <a:t>Miss Excel (IG/</a:t>
            </a:r>
            <a:r>
              <a:rPr lang="en-US" dirty="0" err="1"/>
              <a:t>TikTok</a:t>
            </a:r>
            <a:r>
              <a:rPr lang="en-US" dirty="0"/>
              <a:t>)</a:t>
            </a:r>
          </a:p>
          <a:p>
            <a:pPr fontAlgn="base"/>
            <a:r>
              <a:rPr lang="en-US" dirty="0" err="1"/>
              <a:t>PolicyViz</a:t>
            </a:r>
            <a:r>
              <a:rPr lang="en-US" dirty="0"/>
              <a:t> (email/website)</a:t>
            </a:r>
          </a:p>
          <a:p>
            <a:pPr fontAlgn="base"/>
            <a:r>
              <a:rPr lang="en-US" dirty="0" err="1"/>
              <a:t>Exceljet</a:t>
            </a:r>
            <a:r>
              <a:rPr lang="en-US" dirty="0"/>
              <a:t> (reference site)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CDC5-B64C-B247-81A1-01675063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70BA-EAA6-CB49-BDC5-CB0C52E2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Designing your dashboard to meet client requirements</a:t>
            </a:r>
          </a:p>
          <a:p>
            <a:r>
              <a:rPr lang="en-US" dirty="0"/>
              <a:t>Building the elements of your dashboard</a:t>
            </a:r>
          </a:p>
          <a:p>
            <a:r>
              <a:rPr lang="en-US" dirty="0"/>
              <a:t>Dashboard layout</a:t>
            </a:r>
          </a:p>
          <a:p>
            <a:r>
              <a:rPr lang="en-US" dirty="0"/>
              <a:t>Interactive features</a:t>
            </a:r>
          </a:p>
          <a:p>
            <a:r>
              <a:rPr lang="en-US" dirty="0"/>
              <a:t>Collaboration and iteration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7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CDC5-B64C-B247-81A1-01675063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70BA-EAA6-CB49-BDC5-CB0C52E2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formatting basics</a:t>
            </a:r>
          </a:p>
          <a:p>
            <a:r>
              <a:rPr lang="en-US" dirty="0"/>
              <a:t>Conditional formatting</a:t>
            </a:r>
          </a:p>
          <a:p>
            <a:r>
              <a:rPr lang="en-US" dirty="0"/>
              <a:t>Data validation</a:t>
            </a:r>
          </a:p>
          <a:p>
            <a:r>
              <a:rPr lang="en-US" dirty="0"/>
              <a:t>Basic formulas</a:t>
            </a:r>
          </a:p>
          <a:p>
            <a:r>
              <a:rPr lang="en-US" dirty="0"/>
              <a:t>Combining formulas</a:t>
            </a:r>
          </a:p>
          <a:p>
            <a:r>
              <a:rPr lang="en-US" dirty="0"/>
              <a:t>VLOOKUP and XLOOKUP</a:t>
            </a:r>
          </a:p>
          <a:p>
            <a:r>
              <a:rPr lang="en-US" dirty="0"/>
              <a:t>Static tables</a:t>
            </a:r>
          </a:p>
          <a:p>
            <a:r>
              <a:rPr lang="en-US" dirty="0"/>
              <a:t>Pivot tables</a:t>
            </a:r>
          </a:p>
          <a:p>
            <a:r>
              <a:rPr lang="en-US" dirty="0"/>
              <a:t>Pivot charts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2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CDC5-B64C-B247-81A1-01675063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dashboard?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70BA-EAA6-CB49-BDC5-CB0C52E2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Tells a story to provide details, prompt action, or answer questions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69D783-64EF-2242-AE06-B1F3D01D41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024" y="2706021"/>
            <a:ext cx="4672776" cy="2806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6A50CA-4479-4543-8E96-977958F5FB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304" y="2597944"/>
            <a:ext cx="3743534" cy="30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CDC5-B64C-B247-81A1-01675063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70BA-EAA6-CB49-BDC5-CB0C52E2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59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Display</a:t>
            </a:r>
            <a:r>
              <a:rPr lang="en-US" dirty="0"/>
              <a:t> Dashboards: Summarize required info in a single 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Action</a:t>
            </a:r>
            <a:r>
              <a:rPr lang="en-US" dirty="0"/>
              <a:t> Dashboards: Act as a ”to-do” list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Toolbox</a:t>
            </a:r>
            <a:r>
              <a:rPr lang="en-US" dirty="0"/>
              <a:t> Dashboards: Give a set of filters and options for the user to explore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4EA21-961B-C340-BAE4-F54F303D4B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04" y="4276198"/>
            <a:ext cx="5880406" cy="2010395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45E01560-CC92-AF44-9E00-D2B087B7E6EB}"/>
              </a:ext>
            </a:extLst>
          </p:cNvPr>
          <p:cNvSpPr/>
          <p:nvPr/>
        </p:nvSpPr>
        <p:spPr>
          <a:xfrm>
            <a:off x="2751024" y="4141261"/>
            <a:ext cx="1124712" cy="970235"/>
          </a:xfrm>
          <a:custGeom>
            <a:avLst/>
            <a:gdLst>
              <a:gd name="connsiteX0" fmla="*/ 1325880 w 1325880"/>
              <a:gd name="connsiteY0" fmla="*/ 0 h 777240"/>
              <a:gd name="connsiteX1" fmla="*/ 1325880 w 1325880"/>
              <a:gd name="connsiteY1" fmla="*/ 0 h 777240"/>
              <a:gd name="connsiteX2" fmla="*/ 1234440 w 1325880"/>
              <a:gd name="connsiteY2" fmla="*/ 18288 h 777240"/>
              <a:gd name="connsiteX3" fmla="*/ 1207008 w 1325880"/>
              <a:gd name="connsiteY3" fmla="*/ 27432 h 777240"/>
              <a:gd name="connsiteX4" fmla="*/ 1060704 w 1325880"/>
              <a:gd name="connsiteY4" fmla="*/ 36576 h 777240"/>
              <a:gd name="connsiteX5" fmla="*/ 0 w 1325880"/>
              <a:gd name="connsiteY5" fmla="*/ 27432 h 777240"/>
              <a:gd name="connsiteX6" fmla="*/ 36576 w 1325880"/>
              <a:gd name="connsiteY6" fmla="*/ 466344 h 777240"/>
              <a:gd name="connsiteX7" fmla="*/ 246888 w 1325880"/>
              <a:gd name="connsiteY7" fmla="*/ 777240 h 777240"/>
              <a:gd name="connsiteX8" fmla="*/ 1252728 w 1325880"/>
              <a:gd name="connsiteY8" fmla="*/ 768096 h 777240"/>
              <a:gd name="connsiteX9" fmla="*/ 1325880 w 1325880"/>
              <a:gd name="connsiteY9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880" h="777240">
                <a:moveTo>
                  <a:pt x="1325880" y="0"/>
                </a:moveTo>
                <a:lnTo>
                  <a:pt x="1325880" y="0"/>
                </a:lnTo>
                <a:cubicBezTo>
                  <a:pt x="1295400" y="6096"/>
                  <a:pt x="1264728" y="11299"/>
                  <a:pt x="1234440" y="18288"/>
                </a:cubicBezTo>
                <a:cubicBezTo>
                  <a:pt x="1225048" y="20455"/>
                  <a:pt x="1216594" y="26423"/>
                  <a:pt x="1207008" y="27432"/>
                </a:cubicBezTo>
                <a:cubicBezTo>
                  <a:pt x="1158413" y="32547"/>
                  <a:pt x="1109472" y="33528"/>
                  <a:pt x="1060704" y="36576"/>
                </a:cubicBezTo>
                <a:cubicBezTo>
                  <a:pt x="432869" y="22624"/>
                  <a:pt x="786418" y="27432"/>
                  <a:pt x="0" y="27432"/>
                </a:cubicBezTo>
                <a:lnTo>
                  <a:pt x="36576" y="466344"/>
                </a:lnTo>
                <a:lnTo>
                  <a:pt x="246888" y="777240"/>
                </a:lnTo>
                <a:lnTo>
                  <a:pt x="1252728" y="768096"/>
                </a:lnTo>
                <a:lnTo>
                  <a:pt x="1325880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E8DB9-E2EC-1F46-99A1-078DCC4DE4CA}"/>
              </a:ext>
            </a:extLst>
          </p:cNvPr>
          <p:cNvSpPr txBox="1"/>
          <p:nvPr/>
        </p:nvSpPr>
        <p:spPr>
          <a:xfrm>
            <a:off x="4479240" y="3746594"/>
            <a:ext cx="284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Action Dashboard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2498B8-7F5A-904E-B5D7-38C7E4BB9252}"/>
              </a:ext>
            </a:extLst>
          </p:cNvPr>
          <p:cNvCxnSpPr>
            <a:cxnSpLocks/>
            <a:stCxn id="6" idx="1"/>
            <a:endCxn id="5" idx="0"/>
          </p:cNvCxnSpPr>
          <p:nvPr/>
        </p:nvCxnSpPr>
        <p:spPr>
          <a:xfrm flipH="1">
            <a:off x="3875736" y="3931260"/>
            <a:ext cx="603504" cy="21000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A16BED5-3763-E940-BDE1-1342B9F5FF0B}"/>
              </a:ext>
            </a:extLst>
          </p:cNvPr>
          <p:cNvSpPr txBox="1"/>
          <p:nvPr/>
        </p:nvSpPr>
        <p:spPr>
          <a:xfrm>
            <a:off x="6620663" y="5174016"/>
            <a:ext cx="119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Display Dashboard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3F5A8A-E3CD-094A-BDA8-B03ED2F4C267}"/>
              </a:ext>
            </a:extLst>
          </p:cNvPr>
          <p:cNvSpPr txBox="1"/>
          <p:nvPr/>
        </p:nvSpPr>
        <p:spPr>
          <a:xfrm>
            <a:off x="5978856" y="4250687"/>
            <a:ext cx="707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00B0F0"/>
                </a:solidFill>
              </a:rPr>
              <a:t>}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D1EB5F-95E1-5F46-90F3-8516F971C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973" y="4579109"/>
            <a:ext cx="3001563" cy="15591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5EADE8-E9A9-304C-9293-D13F8C9AF2EF}"/>
              </a:ext>
            </a:extLst>
          </p:cNvPr>
          <p:cNvSpPr txBox="1"/>
          <p:nvPr/>
        </p:nvSpPr>
        <p:spPr>
          <a:xfrm>
            <a:off x="9084768" y="4209777"/>
            <a:ext cx="284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Toolbox Dashboard</a:t>
            </a:r>
          </a:p>
        </p:txBody>
      </p:sp>
    </p:spTree>
    <p:extLst>
      <p:ext uri="{BB962C8B-B14F-4D97-AF65-F5344CB8AC3E}">
        <p14:creationId xmlns:p14="http://schemas.microsoft.com/office/powerpoint/2010/main" val="422261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CDC5-B64C-B247-81A1-01675063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your dashboard POV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70BA-EAA6-CB49-BDC5-CB0C52E2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question should this dashboard answer?</a:t>
            </a:r>
          </a:p>
          <a:p>
            <a:r>
              <a:rPr lang="en-US" dirty="0"/>
              <a:t>What action should be taken by a viewer of this dashboard?</a:t>
            </a:r>
          </a:p>
          <a:p>
            <a:r>
              <a:rPr lang="en-US" dirty="0"/>
              <a:t>What decisions should this dashboard inform?</a:t>
            </a:r>
          </a:p>
        </p:txBody>
      </p:sp>
    </p:spTree>
    <p:extLst>
      <p:ext uri="{BB962C8B-B14F-4D97-AF65-F5344CB8AC3E}">
        <p14:creationId xmlns:p14="http://schemas.microsoft.com/office/powerpoint/2010/main" val="412079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B5198E-2A16-026B-C0B3-C26F1E63127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interactive features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673F27A-FA6E-EDD6-5DB4-AD112BC4E144}"/>
              </a:ext>
            </a:extLst>
          </p:cNvPr>
          <p:cNvSpPr txBox="1">
            <a:spLocks/>
          </p:cNvSpPr>
          <p:nvPr/>
        </p:nvSpPr>
        <p:spPr>
          <a:xfrm>
            <a:off x="932688" y="1597025"/>
            <a:ext cx="8101584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Especially for toolbox dashboards, add easy filtering tools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 add a slicer (visual filter, more user friendly):</a:t>
            </a:r>
          </a:p>
          <a:p>
            <a:r>
              <a:rPr lang="en-US" dirty="0"/>
              <a:t>Click into your chart </a:t>
            </a:r>
            <a:r>
              <a:rPr lang="en-US" dirty="0">
                <a:sym typeface="Wingdings" pitchFamily="2" charset="2"/>
              </a:rPr>
              <a:t> ribbon under PivotChart Analyze  Insert Slicer  choose your attribute(s)</a:t>
            </a:r>
          </a:p>
          <a:p>
            <a:r>
              <a:rPr lang="en-US" dirty="0"/>
              <a:t>For date fields, Insert Timeline works similarly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 add a filter to a PivotTable:</a:t>
            </a:r>
          </a:p>
          <a:p>
            <a:r>
              <a:rPr lang="en-US" dirty="0"/>
              <a:t>Click into your table </a:t>
            </a:r>
            <a:r>
              <a:rPr lang="en-US" dirty="0">
                <a:sym typeface="Wingdings" pitchFamily="2" charset="2"/>
              </a:rPr>
              <a:t> field list on the right  drag a field into the Filter section</a:t>
            </a:r>
            <a:endParaRPr lang="en-US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E66FCF13-B3F0-17DC-2C5C-C24BAE03B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082" y="1423591"/>
            <a:ext cx="2933700" cy="1308100"/>
          </a:xfrm>
          <a:prstGeom prst="rect">
            <a:avLst/>
          </a:prstGeom>
        </p:spPr>
      </p:pic>
      <p:pic>
        <p:nvPicPr>
          <p:cNvPr id="13" name="Picture 12" descr="A screenshot of a calendar&#10;&#10;Description automatically generated">
            <a:extLst>
              <a:ext uri="{FF2B5EF4-FFF2-40B4-BE49-F238E27FC236}">
                <a16:creationId xmlns:a16="http://schemas.microsoft.com/office/drawing/2014/main" id="{AA4B2F64-82C9-171A-21AD-6C1A74F631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757" y="2949734"/>
            <a:ext cx="1766366" cy="2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5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2918-05A6-294B-BE7A-07E869B0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 out your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8E61-4C14-5242-95A2-56592586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61248" cy="4351338"/>
          </a:xfrm>
        </p:spPr>
        <p:txBody>
          <a:bodyPr>
            <a:normAutofit/>
          </a:bodyPr>
          <a:lstStyle/>
          <a:p>
            <a:r>
              <a:rPr lang="en-US" dirty="0"/>
              <a:t>Get clear on the requirements</a:t>
            </a:r>
          </a:p>
          <a:p>
            <a:r>
              <a:rPr lang="en-US" dirty="0">
                <a:sym typeface="Wingdings" pitchFamily="2" charset="2"/>
              </a:rPr>
              <a:t>Brainstorm what types of charts or tables might make sense to display the required information</a:t>
            </a:r>
          </a:p>
          <a:p>
            <a:pPr lvl="1"/>
            <a:r>
              <a:rPr lang="en-US" dirty="0">
                <a:sym typeface="Wingdings" pitchFamily="2" charset="2"/>
              </a:rPr>
              <a:t>Over time?</a:t>
            </a:r>
          </a:p>
          <a:p>
            <a:pPr lvl="1"/>
            <a:r>
              <a:rPr lang="en-US" dirty="0">
                <a:sym typeface="Wingdings" pitchFamily="2" charset="2"/>
              </a:rPr>
              <a:t>Parts of a whole?</a:t>
            </a:r>
          </a:p>
          <a:p>
            <a:pPr lvl="1"/>
            <a:r>
              <a:rPr lang="en-US" dirty="0">
                <a:sym typeface="Wingdings" pitchFamily="2" charset="2"/>
              </a:rPr>
              <a:t>Comparison?</a:t>
            </a:r>
          </a:p>
          <a:p>
            <a:pPr lvl="1"/>
            <a:r>
              <a:rPr lang="en-US" dirty="0">
                <a:sym typeface="Wingdings" pitchFamily="2" charset="2"/>
              </a:rPr>
              <a:t>Single number?</a:t>
            </a:r>
          </a:p>
          <a:p>
            <a:r>
              <a:rPr lang="en-US" dirty="0">
                <a:sym typeface="Wingdings" pitchFamily="2" charset="2"/>
              </a:rPr>
              <a:t>Set up a draft pivot table to see if you can accomplish the summaries you need</a:t>
            </a:r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  <a:sym typeface="Wingdings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B126F-5762-244C-BD9E-2F5768903C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992" y="2372347"/>
            <a:ext cx="2080808" cy="21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2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6556</TotalTime>
  <Words>1679</Words>
  <Application>Microsoft Macintosh PowerPoint</Application>
  <PresentationFormat>Widescreen</PresentationFormat>
  <Paragraphs>238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Intro to Excel Week 4: Dashboards</vt:lpstr>
      <vt:lpstr>After today’s session</vt:lpstr>
      <vt:lpstr>Today’s topics</vt:lpstr>
      <vt:lpstr>Covered so far</vt:lpstr>
      <vt:lpstr>What is a dashboard?</vt:lpstr>
      <vt:lpstr>Dashboard styles</vt:lpstr>
      <vt:lpstr>Develop your dashboard POV</vt:lpstr>
      <vt:lpstr>PowerPoint Presentation</vt:lpstr>
      <vt:lpstr>Sketching out your dashboard</vt:lpstr>
      <vt:lpstr>Your project</vt:lpstr>
      <vt:lpstr>By the end of this session, you'll have something like this!</vt:lpstr>
      <vt:lpstr>Sketch out initial design</vt:lpstr>
      <vt:lpstr>Activity Part 1</vt:lpstr>
      <vt:lpstr>Get started building</vt:lpstr>
      <vt:lpstr>Activity Part 2</vt:lpstr>
      <vt:lpstr>Dashboard components  -- hints!</vt:lpstr>
      <vt:lpstr>Adding interactive features</vt:lpstr>
      <vt:lpstr>Activity Part 3</vt:lpstr>
      <vt:lpstr>Considerations for layout</vt:lpstr>
      <vt:lpstr>Formatting each component</vt:lpstr>
      <vt:lpstr>Formatting your dashboard</vt:lpstr>
      <vt:lpstr>Organizing your sheets</vt:lpstr>
      <vt:lpstr>Activity part 4</vt:lpstr>
      <vt:lpstr>Maintaining Excel dashboards</vt:lpstr>
      <vt:lpstr>Learn more about data!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Week 2</dc:title>
  <dc:creator>Rachel Whaley</dc:creator>
  <cp:lastModifiedBy>Sean Olson</cp:lastModifiedBy>
  <cp:revision>251</cp:revision>
  <dcterms:created xsi:type="dcterms:W3CDTF">2024-02-03T16:00:52Z</dcterms:created>
  <dcterms:modified xsi:type="dcterms:W3CDTF">2024-10-11T21:53:36Z</dcterms:modified>
</cp:coreProperties>
</file>